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1" r:id="rId2"/>
    <p:sldId id="265" r:id="rId3"/>
    <p:sldId id="257" r:id="rId4"/>
    <p:sldId id="260" r:id="rId5"/>
    <p:sldId id="266" r:id="rId6"/>
    <p:sldId id="258" r:id="rId7"/>
    <p:sldId id="259" r:id="rId8"/>
    <p:sldId id="262" r:id="rId9"/>
    <p:sldId id="264" r:id="rId10"/>
  </p:sldIdLst>
  <p:sldSz cx="12190413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42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4E089-68C7-495D-9C86-ACC553208D71}" type="datetimeFigureOut">
              <a:rPr lang="es-CL" smtClean="0"/>
              <a:t>09-06-2019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A82CF-BFA4-4E07-B415-2E689F2EED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6360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1A03-3D61-4098-8FE1-7CEAC78DA746}" type="datetime1">
              <a:rPr lang="es-CL" smtClean="0"/>
              <a:t>09-06-2019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058" y="6286520"/>
            <a:ext cx="3860297" cy="571479"/>
          </a:xfrm>
        </p:spPr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03EE-532F-4F74-BB83-6F296795023E}" type="datetime1">
              <a:rPr lang="es-CL" smtClean="0"/>
              <a:t>09-06-2019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784067" y="274639"/>
            <a:ext cx="365500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2694" y="274639"/>
            <a:ext cx="10768198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9D7D5-BF57-4339-8EBF-C699DAE14319}" type="datetime1">
              <a:rPr lang="es-CL" smtClean="0"/>
              <a:t>09-06-2019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0CE5-011E-4A3C-B013-8342C44E3610}" type="datetime1">
              <a:rPr lang="es-CL" smtClean="0"/>
              <a:t>09-06-2019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9DDFE-2795-48CE-A6A2-F55E0DA4847D}" type="datetime1">
              <a:rPr lang="es-CL" smtClean="0"/>
              <a:t>09-06-2019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2695" y="1600201"/>
            <a:ext cx="72105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226413" y="1600201"/>
            <a:ext cx="721266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D426F-971E-4AC8-850C-200107465938}" type="datetime1">
              <a:rPr lang="es-CL" smtClean="0"/>
              <a:t>09-06-2019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59A4-F4D9-4AFC-9087-0737E479F88E}" type="datetime1">
              <a:rPr lang="es-CL" smtClean="0"/>
              <a:t>09-06-2019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4267-6B36-4BA0-B4D8-41157626AF81}" type="datetime1">
              <a:rPr lang="es-CL" smtClean="0"/>
              <a:t>09-06-2019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B71A8-A181-434F-AA53-47479DCB3879}" type="datetime1">
              <a:rPr lang="es-CL" smtClean="0"/>
              <a:t>09-06-2019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41BC-D5AA-49B9-BDE6-69D6E3506AE0}" type="datetime1">
              <a:rPr lang="es-CL" smtClean="0"/>
              <a:t>09-06-2019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9654-F324-48B9-9C85-90A1B1227379}" type="datetime1">
              <a:rPr lang="es-CL" smtClean="0"/>
              <a:t>09-06-2019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 userDrawn="1"/>
        </p:nvSpPr>
        <p:spPr>
          <a:xfrm>
            <a:off x="0" y="6215106"/>
            <a:ext cx="12190413" cy="6429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15E4332-84B3-4905-966B-ED1612951253}" type="datetime1">
              <a:rPr lang="es-CL" smtClean="0"/>
              <a:t>09-06-2019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058" y="6286545"/>
            <a:ext cx="3860297" cy="6429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s-CL" dirty="0" smtClean="0"/>
              <a:t>CONFIDENCIAL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9506BD7-0017-49C4-9027-2E6F7FBA8545}" type="slidenum">
              <a:rPr lang="es-CL" smtClean="0"/>
              <a:pPr/>
              <a:t>‹Nº›</a:t>
            </a:fld>
            <a:endParaRPr lang="es-CL" dirty="0"/>
          </a:p>
        </p:txBody>
      </p:sp>
      <p:pic>
        <p:nvPicPr>
          <p:cNvPr id="8" name="7 Imagen" descr="images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667238" y="116828"/>
            <a:ext cx="1237423" cy="13833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Resultados SIMCE 2018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ctr" fontAlgn="t">
              <a:lnSpc>
                <a:spcPct val="115000"/>
              </a:lnSpc>
              <a:spcBef>
                <a:spcPts val="0"/>
              </a:spcBef>
            </a:pPr>
            <a:r>
              <a:rPr lang="es-CL" b="1" dirty="0">
                <a:solidFill>
                  <a:srgbClr val="FFFFFF"/>
                </a:solidFill>
              </a:rPr>
              <a:t>SIMCE</a:t>
            </a:r>
            <a:endParaRPr lang="es-CL" sz="2800" dirty="0">
              <a:latin typeface="Arial"/>
            </a:endParaRPr>
          </a:p>
          <a:p>
            <a:pPr marL="0" algn="ctr" fontAlgn="t">
              <a:lnSpc>
                <a:spcPct val="115000"/>
              </a:lnSpc>
              <a:spcBef>
                <a:spcPts val="0"/>
              </a:spcBef>
            </a:pPr>
            <a:r>
              <a:rPr lang="es-CL" b="1" dirty="0">
                <a:solidFill>
                  <a:srgbClr val="FFFFFF"/>
                </a:solidFill>
              </a:rPr>
              <a:t>4° Básico</a:t>
            </a:r>
            <a:endParaRPr lang="es-CL" sz="2800" dirty="0">
              <a:latin typeface="Arial"/>
            </a:endParaRPr>
          </a:p>
          <a:p>
            <a:pPr marL="0" algn="ctr" fontAlgn="t">
              <a:lnSpc>
                <a:spcPct val="115000"/>
              </a:lnSpc>
              <a:spcBef>
                <a:spcPts val="0"/>
              </a:spcBef>
            </a:pPr>
            <a:r>
              <a:rPr lang="es-CL" b="1" dirty="0">
                <a:solidFill>
                  <a:srgbClr val="FFFFFF"/>
                </a:solidFill>
              </a:rPr>
              <a:t>6° Básico</a:t>
            </a:r>
            <a:endParaRPr lang="es-CL" sz="2800" dirty="0">
              <a:latin typeface="Arial"/>
            </a:endParaRPr>
          </a:p>
          <a:p>
            <a:pPr marL="0" algn="ctr" fontAlgn="t">
              <a:lnSpc>
                <a:spcPct val="115000"/>
              </a:lnSpc>
              <a:spcBef>
                <a:spcPts val="0"/>
              </a:spcBef>
            </a:pPr>
            <a:r>
              <a:rPr lang="es-CL" b="1" dirty="0" err="1">
                <a:solidFill>
                  <a:srgbClr val="FFFFFF"/>
                </a:solidFill>
              </a:rPr>
              <a:t>II°</a:t>
            </a:r>
            <a:r>
              <a:rPr lang="es-CL" b="1" dirty="0">
                <a:solidFill>
                  <a:srgbClr val="FFFFFF"/>
                </a:solidFill>
              </a:rPr>
              <a:t> Medio </a:t>
            </a:r>
            <a:endParaRPr lang="es-CL" sz="2800" dirty="0">
              <a:latin typeface="Arial"/>
            </a:endParaRPr>
          </a:p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1</a:t>
            </a:fld>
            <a:endParaRPr lang="es-C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814" y="2132856"/>
            <a:ext cx="6986307" cy="273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8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Resultados SIMCE</a:t>
            </a:r>
            <a:br>
              <a:rPr lang="es-CL" sz="2800" dirty="0" smtClean="0"/>
            </a:br>
            <a:r>
              <a:rPr lang="es-CL" sz="2800" dirty="0" smtClean="0"/>
              <a:t>4° Básico 2018</a:t>
            </a:r>
            <a:endParaRPr lang="es-CL" sz="2800" dirty="0"/>
          </a:p>
        </p:txBody>
      </p:sp>
      <p:sp>
        <p:nvSpPr>
          <p:cNvPr id="11" name="10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b="0" dirty="0" smtClean="0"/>
              <a:t>Lectura</a:t>
            </a:r>
            <a:endParaRPr lang="es-CL" b="0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b="0" dirty="0" smtClean="0"/>
              <a:t>Matemática</a:t>
            </a:r>
            <a:endParaRPr lang="es-CL" b="0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2</a:t>
            </a:fld>
            <a:endParaRPr lang="es-CL"/>
          </a:p>
        </p:txBody>
      </p:sp>
      <p:pic>
        <p:nvPicPr>
          <p:cNvPr id="15" name="14 Marcador de contenido" descr="http://archivos-web.agenciaeducacion.cl/resultados-simce/fileadmin/Repositorio/2018/Ficha/basica/4b/graficos/4b_simce_len_tendencia/4b_simce_len_tendencia_15662.p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58" y="2636912"/>
            <a:ext cx="5544616" cy="291706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15 Marcador de contenido" descr="http://archivos-web.agenciaeducacion.cl/resultados-simce/fileadmin/Repositorio/2018/Ficha/basica/4b/graficos/4b_simce_mat_tendencia/4b_simce_mat_tendencia_15662.png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9222" y="2636912"/>
            <a:ext cx="5544616" cy="29174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489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06574" y="274638"/>
            <a:ext cx="11174319" cy="850106"/>
          </a:xfrm>
        </p:spPr>
        <p:txBody>
          <a:bodyPr>
            <a:noAutofit/>
          </a:bodyPr>
          <a:lstStyle/>
          <a:p>
            <a:r>
              <a:rPr lang="es-CL" sz="3600" b="1" dirty="0">
                <a:solidFill>
                  <a:srgbClr val="AD0073"/>
                </a:solidFill>
                <a:latin typeface="Poppins"/>
              </a:rPr>
              <a:t> </a:t>
            </a:r>
            <a:br>
              <a:rPr lang="es-CL" sz="3600" b="1" dirty="0">
                <a:solidFill>
                  <a:srgbClr val="AD0073"/>
                </a:solidFill>
                <a:latin typeface="Poppins"/>
              </a:rPr>
            </a:br>
            <a:r>
              <a:rPr lang="es-CL" sz="2800" dirty="0" smtClean="0"/>
              <a:t>Distribución de estudiantes, </a:t>
            </a:r>
            <a:br>
              <a:rPr lang="es-CL" sz="2800" dirty="0" smtClean="0"/>
            </a:br>
            <a:r>
              <a:rPr lang="es-CL" sz="2800" dirty="0" smtClean="0"/>
              <a:t>según estándares de aprendizaje</a:t>
            </a:r>
            <a:r>
              <a:rPr lang="es-CL" sz="3600" dirty="0"/>
              <a:t/>
            </a:r>
            <a:br>
              <a:rPr lang="es-CL" sz="3600" dirty="0"/>
            </a:br>
            <a:endParaRPr lang="es-CL" sz="3600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609521" y="2204864"/>
            <a:ext cx="5386216" cy="504056"/>
          </a:xfrm>
        </p:spPr>
        <p:txBody>
          <a:bodyPr>
            <a:normAutofit/>
          </a:bodyPr>
          <a:lstStyle/>
          <a:p>
            <a:pPr algn="ctr"/>
            <a:r>
              <a:rPr lang="es-CL" b="0" dirty="0" smtClean="0"/>
              <a:t>Lectura 4° Básico </a:t>
            </a:r>
            <a:endParaRPr lang="es-CL" b="0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3"/>
          </p:nvPr>
        </p:nvSpPr>
        <p:spPr>
          <a:xfrm>
            <a:off x="6192561" y="2060848"/>
            <a:ext cx="5388332" cy="648072"/>
          </a:xfrm>
        </p:spPr>
        <p:txBody>
          <a:bodyPr>
            <a:normAutofit/>
          </a:bodyPr>
          <a:lstStyle/>
          <a:p>
            <a:pPr algn="ctr"/>
            <a:r>
              <a:rPr lang="es-CL" b="0" dirty="0" smtClean="0"/>
              <a:t>Matemática 4° Básico</a:t>
            </a:r>
            <a:endParaRPr lang="es-CL" b="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  </a:t>
            </a:r>
            <a:endParaRPr lang="es-CL" dirty="0" smtClean="0"/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3</a:t>
            </a:fld>
            <a:endParaRPr lang="es-CL"/>
          </a:p>
        </p:txBody>
      </p:sp>
      <p:pic>
        <p:nvPicPr>
          <p:cNvPr id="12" name="11 Marcador de contenido" descr="http://archivos-web.agenciaeducacion.cl/resultados-simce/fileadmin/Repositorio/2018/Ficha/basica/4b/graficos/4b_simce_len_estandares/4b_simce_len_estandares_15662.png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852936"/>
            <a:ext cx="5386388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12 Imagen" descr="https://www.simce.cl/ficha2018/images/leyenda_est_simc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726" y="1412776"/>
            <a:ext cx="8352928" cy="432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13 Marcador de contenido" descr="http://archivos-web.agenciaeducacion.cl/resultados-simce/fileadmin/Repositorio/2018/Ficha/basica/4b/graficos/4b_simce_mat_estandares/4b_simce_mat_estandares_15662.png"/>
          <p:cNvPicPr>
            <a:picLocks noGrp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2852936"/>
            <a:ext cx="5387975" cy="2880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Indicadores de desarrollo personal y social</a:t>
            </a:r>
            <a:br>
              <a:rPr lang="es-CL" sz="2800" dirty="0" smtClean="0"/>
            </a:br>
            <a:r>
              <a:rPr lang="es-CL" sz="2800" dirty="0" smtClean="0"/>
              <a:t>4° Básico 2018</a:t>
            </a:r>
            <a:endParaRPr lang="es-CL" sz="2800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161626"/>
              </p:ext>
            </p:extLst>
          </p:nvPr>
        </p:nvGraphicFramePr>
        <p:xfrm>
          <a:off x="1361280" y="1844826"/>
          <a:ext cx="9054405" cy="37444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1624"/>
                <a:gridCol w="1396068"/>
                <a:gridCol w="1938984"/>
                <a:gridCol w="3567729"/>
              </a:tblGrid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Indicador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Puntaje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Variación respecto de la evaluación anterior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Variación respecto de establecimientos del mismo grupo socioeconómico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Autoestima académica y motivación escolar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69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Más bajo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(-5 puntos)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Más bajo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(-5 puntos)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Clima de convivencia escolar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73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(0 puntos)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(-3 puntos)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Participación y formación ciudadana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77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(1 punto)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(0 puntos)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488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>
                          <a:effectLst/>
                        </a:rPr>
                        <a:t>Hábitos de vida saludable</a:t>
                      </a:r>
                      <a:endParaRPr lang="es-CL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67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(-2 puntos)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Más bajo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</a:rPr>
                        <a:t>(-4 punto</a:t>
                      </a:r>
                      <a:endParaRPr lang="es-C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 smtClean="0"/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6812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09521" y="476672"/>
            <a:ext cx="10166205" cy="792088"/>
          </a:xfrm>
        </p:spPr>
        <p:txBody>
          <a:bodyPr>
            <a:normAutofit fontScale="90000"/>
          </a:bodyPr>
          <a:lstStyle/>
          <a:p>
            <a:r>
              <a:rPr lang="es-CL" sz="2800" dirty="0" smtClean="0"/>
              <a:t>Resultados SIMCE</a:t>
            </a:r>
            <a:br>
              <a:rPr lang="es-CL" sz="2800" dirty="0" smtClean="0"/>
            </a:br>
            <a:r>
              <a:rPr lang="es-CL" sz="2800" dirty="0" smtClean="0"/>
              <a:t>6° Básico 2018</a:t>
            </a:r>
            <a:endParaRPr lang="es-CL" sz="2800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609521" y="1700808"/>
            <a:ext cx="5386216" cy="648071"/>
          </a:xfrm>
        </p:spPr>
        <p:txBody>
          <a:bodyPr/>
          <a:lstStyle/>
          <a:p>
            <a:pPr algn="ctr"/>
            <a:r>
              <a:rPr lang="es-CL" b="0" dirty="0" smtClean="0"/>
              <a:t>Lectura </a:t>
            </a:r>
            <a:endParaRPr lang="es-CL" b="0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3"/>
          </p:nvPr>
        </p:nvSpPr>
        <p:spPr>
          <a:xfrm>
            <a:off x="6192561" y="1628800"/>
            <a:ext cx="5388332" cy="720079"/>
          </a:xfrm>
        </p:spPr>
        <p:txBody>
          <a:bodyPr/>
          <a:lstStyle/>
          <a:p>
            <a:pPr algn="ctr"/>
            <a:r>
              <a:rPr lang="es-CL" b="0" dirty="0" smtClean="0"/>
              <a:t>Matemática</a:t>
            </a:r>
            <a:endParaRPr lang="es-CL" b="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5</a:t>
            </a:fld>
            <a:endParaRPr lang="es-CL"/>
          </a:p>
        </p:txBody>
      </p:sp>
      <p:pic>
        <p:nvPicPr>
          <p:cNvPr id="12" name="11 Marcador de contenido" descr="http://archivos-web.agenciaeducacion.cl/resultados-simce/fileadmin/Repositorio/2018/Ficha/basica/6b/graficos/6b_simce_len_tendencia/6b_simce_len_tendencia_15662.p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74" y="2636912"/>
            <a:ext cx="5589414" cy="2765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12 Marcador de contenido" descr="http://archivos-web.agenciaeducacion.cl/resultados-simce/fileadmin/Repositorio/2018/Ficha/basica/6b/graficos/6b_simce_mat_tendencia/6b_simce_mat_tendencia_15662.png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182" y="2708920"/>
            <a:ext cx="5904656" cy="26936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65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09521" y="332656"/>
            <a:ext cx="10971372" cy="1084982"/>
          </a:xfrm>
        </p:spPr>
        <p:txBody>
          <a:bodyPr>
            <a:normAutofit/>
          </a:bodyPr>
          <a:lstStyle/>
          <a:p>
            <a:r>
              <a:rPr lang="es-CL" sz="2800" dirty="0" smtClean="0"/>
              <a:t>Distribución de los estudiantes de Sexto Básico, </a:t>
            </a:r>
            <a:br>
              <a:rPr lang="es-CL" sz="2800" dirty="0" smtClean="0"/>
            </a:br>
            <a:r>
              <a:rPr lang="es-CL" sz="2800" dirty="0" smtClean="0"/>
              <a:t>según estándares de aprendizaje</a:t>
            </a:r>
            <a:endParaRPr lang="es-CL" sz="2800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609521" y="2060848"/>
            <a:ext cx="5386216" cy="576064"/>
          </a:xfrm>
        </p:spPr>
        <p:txBody>
          <a:bodyPr>
            <a:normAutofit/>
          </a:bodyPr>
          <a:lstStyle/>
          <a:p>
            <a:pPr algn="ctr"/>
            <a:r>
              <a:rPr lang="es-CL" sz="2000" b="0" dirty="0" smtClean="0"/>
              <a:t>Lectura 6° Básico</a:t>
            </a:r>
            <a:endParaRPr lang="es-CL" sz="2000" b="0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3"/>
          </p:nvPr>
        </p:nvSpPr>
        <p:spPr>
          <a:xfrm>
            <a:off x="6192561" y="2060848"/>
            <a:ext cx="5388332" cy="576064"/>
          </a:xfrm>
        </p:spPr>
        <p:txBody>
          <a:bodyPr>
            <a:normAutofit/>
          </a:bodyPr>
          <a:lstStyle/>
          <a:p>
            <a:pPr algn="ctr"/>
            <a:r>
              <a:rPr lang="es-CL" sz="2000" b="0" dirty="0" smtClean="0"/>
              <a:t>Matemática 6° Básico</a:t>
            </a:r>
            <a:endParaRPr lang="es-CL" sz="2000" b="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   </a:t>
            </a:r>
            <a:endParaRPr lang="es-CL" dirty="0" smtClean="0"/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6</a:t>
            </a:fld>
            <a:endParaRPr lang="es-CL"/>
          </a:p>
        </p:txBody>
      </p:sp>
      <p:pic>
        <p:nvPicPr>
          <p:cNvPr id="12" name="11 Imagen" descr="https://www.simce.cl/ficha2018/images/leyenda_est_simc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78" y="1556792"/>
            <a:ext cx="8640960" cy="288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12 Marcador de contenido" descr="http://archivos-web.agenciaeducacion.cl/resultados-simce/fileadmin/Repositorio/2018/Ficha/basica/6b/graficos/6b_simce_len_estandares/6b_simce_len_estandares_15662.pn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50" y="2996952"/>
            <a:ext cx="5805438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13 Marcador de contenido" descr="http://archivos-web.agenciaeducacion.cl/resultados-simce/fileadmin/Repositorio/2018/Ficha/basica/6b/graficos/6b_simce_mat_estandares/6b_simce_mat_estandares_15662.png"/>
          <p:cNvPicPr>
            <a:picLocks noGrp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166" y="2924943"/>
            <a:ext cx="6120680" cy="25922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Indicadores de desarrollo personal y social</a:t>
            </a:r>
            <a:br>
              <a:rPr lang="es-CL" sz="2800" dirty="0" smtClean="0"/>
            </a:br>
            <a:r>
              <a:rPr lang="es-CL" sz="2800" dirty="0" smtClean="0"/>
              <a:t>6° Básico 2018</a:t>
            </a:r>
            <a:endParaRPr lang="es-CL" sz="2800" dirty="0"/>
          </a:p>
        </p:txBody>
      </p:sp>
      <p:graphicFrame>
        <p:nvGraphicFramePr>
          <p:cNvPr id="12" name="1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042774"/>
              </p:ext>
            </p:extLst>
          </p:nvPr>
        </p:nvGraphicFramePr>
        <p:xfrm>
          <a:off x="1486695" y="1921516"/>
          <a:ext cx="8856983" cy="3474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6813"/>
                <a:gridCol w="1449579"/>
                <a:gridCol w="2717202"/>
                <a:gridCol w="2083389"/>
              </a:tblGrid>
              <a:tr h="10568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Indicador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Puntaje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Variación respecto de la evaluación anterior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Variación respecto de establecimientos del mismo grupo socioeconómico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Autoestima académica y motivación escolar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79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Más alto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(10 puntos)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Más alto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(6 puntos)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Clima de convivencia escolar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77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Más alto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(6 puntos)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(2 puntos)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Participación y formación ciudadana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80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Más alto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(6 puntos)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(4 puntos)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83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Hábitos de vida saludable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71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(2 puntos)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(1 punto)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91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850106"/>
          </a:xfrm>
        </p:spPr>
        <p:txBody>
          <a:bodyPr>
            <a:normAutofit fontScale="90000"/>
          </a:bodyPr>
          <a:lstStyle/>
          <a:p>
            <a:r>
              <a:rPr lang="es-CL" sz="2800" dirty="0" smtClean="0"/>
              <a:t>Resultados de aprendizaje</a:t>
            </a:r>
            <a:br>
              <a:rPr lang="es-CL" sz="2800" dirty="0" smtClean="0"/>
            </a:br>
            <a:r>
              <a:rPr lang="es-CL" sz="2800" dirty="0" smtClean="0"/>
              <a:t>Segundo  medio 2018</a:t>
            </a:r>
            <a:endParaRPr lang="es-CL" sz="2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CL" b="0" dirty="0" smtClean="0"/>
              <a:t>Lectura</a:t>
            </a:r>
            <a:endParaRPr lang="es-CL" b="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CL" b="0" dirty="0" smtClean="0"/>
              <a:t>Matemática</a:t>
            </a:r>
            <a:endParaRPr lang="es-CL" b="0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  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8</a:t>
            </a:fld>
            <a:endParaRPr lang="es-CL" dirty="0"/>
          </a:p>
        </p:txBody>
      </p:sp>
      <p:pic>
        <p:nvPicPr>
          <p:cNvPr id="10" name="9 Marcador de contenido" descr="http://archivos-web.agenciaeducacion.cl/resultados-simce/fileadmin/Repositorio/2018/Ficha/media/2m/graficos/2m_simce_len_tendencia/2m_simce_len_tendencia_15662.png"/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74" y="2348880"/>
            <a:ext cx="5688632" cy="320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10 Marcador de contenido" descr="http://archivos-web.agenciaeducacion.cl/resultados-simce/fileadmin/Repositorio/2018/Ficha/media/2m/graficos/2m_simce_mat_tendencia/2m_simce_mat_tendencia_15662.png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198" y="2348880"/>
            <a:ext cx="5832648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06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Indicadores de desarrollo personal y social</a:t>
            </a:r>
            <a:br>
              <a:rPr lang="es-CL" sz="2800" dirty="0" smtClean="0"/>
            </a:br>
            <a:r>
              <a:rPr lang="es-CL" sz="2800" dirty="0" smtClean="0"/>
              <a:t>Segundo medio 2018</a:t>
            </a:r>
            <a:endParaRPr lang="es-CL" sz="2800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330584"/>
              </p:ext>
            </p:extLst>
          </p:nvPr>
        </p:nvGraphicFramePr>
        <p:xfrm>
          <a:off x="1342678" y="1916832"/>
          <a:ext cx="9486454" cy="3565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1582"/>
                <a:gridCol w="1498818"/>
                <a:gridCol w="2952328"/>
                <a:gridCol w="2933726"/>
              </a:tblGrid>
              <a:tr h="938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Indicador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Puntaje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Variación respecto de </a:t>
                      </a:r>
                      <a:endParaRPr lang="es-CL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effectLst/>
                        </a:rPr>
                        <a:t>la </a:t>
                      </a:r>
                      <a:r>
                        <a:rPr lang="es-CL" sz="1600" dirty="0">
                          <a:effectLst/>
                        </a:rPr>
                        <a:t>evaluación anterior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Variación respecto de establecimientos del mismo </a:t>
                      </a:r>
                      <a:endParaRPr lang="es-CL" sz="16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effectLst/>
                        </a:rPr>
                        <a:t>grupo </a:t>
                      </a:r>
                      <a:r>
                        <a:rPr lang="es-CL" sz="1600" dirty="0">
                          <a:effectLst/>
                        </a:rPr>
                        <a:t>socioeconómico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656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Autoestima académica y motivación escolar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73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(3 puntos)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(0 puntos)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656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Clima de convivencia escolar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72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(0 puntos)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(-2 puntos)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656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Participación y formación ciudadana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75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(2 puntos)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(-1 punto)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6567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Hábitos de vida saludable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65</a:t>
                      </a:r>
                      <a:endParaRPr lang="es-CL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Similar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(0 puntos)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Más bajo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(-5 puntos)</a:t>
                      </a:r>
                      <a:endParaRPr lang="es-CL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 </a:t>
            </a:r>
          </a:p>
          <a:p>
            <a:r>
              <a:rPr lang="es-CL" dirty="0" smtClean="0"/>
              <a:t>HUMANISMO - CIENCIA - CULTURA</a:t>
            </a:r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6BD7-0017-49C4-9027-2E6F7FBA8545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15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368</Words>
  <Application>Microsoft Office PowerPoint</Application>
  <PresentationFormat>Personalizado</PresentationFormat>
  <Paragraphs>136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Resultados SIMCE 2018</vt:lpstr>
      <vt:lpstr>Resultados SIMCE 4° Básico 2018</vt:lpstr>
      <vt:lpstr>  Distribución de estudiantes,  según estándares de aprendizaje </vt:lpstr>
      <vt:lpstr>Indicadores de desarrollo personal y social 4° Básico 2018</vt:lpstr>
      <vt:lpstr>Resultados SIMCE 6° Básico 2018</vt:lpstr>
      <vt:lpstr>Distribución de los estudiantes de Sexto Básico,  según estándares de aprendizaje</vt:lpstr>
      <vt:lpstr>Indicadores de desarrollo personal y social 6° Básico 2018</vt:lpstr>
      <vt:lpstr>Resultados de aprendizaje Segundo  medio 2018</vt:lpstr>
      <vt:lpstr>Indicadores de desarrollo personal y social Segundo medio 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Paula Ormeño</dc:creator>
  <cp:lastModifiedBy>Ana Luisa</cp:lastModifiedBy>
  <cp:revision>34</cp:revision>
  <dcterms:created xsi:type="dcterms:W3CDTF">2018-05-31T15:59:53Z</dcterms:created>
  <dcterms:modified xsi:type="dcterms:W3CDTF">2019-06-10T02:13:53Z</dcterms:modified>
</cp:coreProperties>
</file>