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8" r:id="rId2"/>
    <p:sldId id="271" r:id="rId3"/>
    <p:sldId id="266" r:id="rId4"/>
    <p:sldId id="275" r:id="rId5"/>
    <p:sldId id="269" r:id="rId6"/>
    <p:sldId id="270" r:id="rId7"/>
  </p:sldIdLst>
  <p:sldSz cx="12190413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342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F4E089-68C7-495D-9C86-ACC553208D71}" type="datetimeFigureOut">
              <a:rPr lang="es-CL" smtClean="0"/>
              <a:t>03-06-2019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3A82CF-BFA4-4E07-B415-2E689F2EED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6360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1A03-3D61-4098-8FE1-7CEAC78DA746}" type="datetime1">
              <a:rPr lang="es-CL" smtClean="0"/>
              <a:t>03-06-2019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058" y="6286520"/>
            <a:ext cx="3860297" cy="571479"/>
          </a:xfrm>
        </p:spPr>
        <p:txBody>
          <a:bodyPr/>
          <a:lstStyle/>
          <a:p>
            <a:r>
              <a:rPr lang="es-CL" dirty="0" smtClean="0"/>
              <a:t>CONFIDENCIAL  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03EE-532F-4F74-BB83-6F296795023E}" type="datetime1">
              <a:rPr lang="es-CL" smtClean="0"/>
              <a:t>03-06-2019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CONFIDENCIAL  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1784067" y="274639"/>
            <a:ext cx="365500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12694" y="274639"/>
            <a:ext cx="10768198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9D7D5-BF57-4339-8EBF-C699DAE14319}" type="datetime1">
              <a:rPr lang="es-CL" smtClean="0"/>
              <a:t>03-06-2019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CONFIDENCIAL  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E0CE5-011E-4A3C-B013-8342C44E3610}" type="datetime1">
              <a:rPr lang="es-CL" smtClean="0"/>
              <a:t>03-06-2019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CONFIDENCIAL  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DDFE-2795-48CE-A6A2-F55E0DA4847D}" type="datetime1">
              <a:rPr lang="es-CL" smtClean="0"/>
              <a:t>03-06-2019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CONFIDENCIAL  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12695" y="1600201"/>
            <a:ext cx="721054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226413" y="1600201"/>
            <a:ext cx="721266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D426F-971E-4AC8-850C-200107465938}" type="datetime1">
              <a:rPr lang="es-CL" smtClean="0"/>
              <a:t>03-06-2019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CONFIDENCIAL  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59A4-F4D9-4AFC-9087-0737E479F88E}" type="datetime1">
              <a:rPr lang="es-CL" smtClean="0"/>
              <a:t>03-06-2019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CONFIDENCIAL  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4267-6B36-4BA0-B4D8-41157626AF81}" type="datetime1">
              <a:rPr lang="es-CL" smtClean="0"/>
              <a:t>03-06-2019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CONFIDENCIAL  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71A8-A181-434F-AA53-47479DCB3879}" type="datetime1">
              <a:rPr lang="es-CL" smtClean="0"/>
              <a:t>03-06-2019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CONFIDENCIAL  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241BC-D5AA-49B9-BDE6-69D6E3506AE0}" type="datetime1">
              <a:rPr lang="es-CL" smtClean="0"/>
              <a:t>03-06-2019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CONFIDENCIAL  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9654-F324-48B9-9C85-90A1B1227379}" type="datetime1">
              <a:rPr lang="es-CL" smtClean="0"/>
              <a:t>03-06-2019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CONFIDENCIAL  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 userDrawn="1"/>
        </p:nvSpPr>
        <p:spPr>
          <a:xfrm>
            <a:off x="0" y="6215106"/>
            <a:ext cx="12190413" cy="64291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15E4332-84B3-4905-966B-ED1612951253}" type="datetime1">
              <a:rPr lang="es-CL" smtClean="0"/>
              <a:t>03-06-2019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058" y="6286545"/>
            <a:ext cx="3860297" cy="6429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s-CL" dirty="0" smtClean="0"/>
              <a:t>CONFIDENCIAL  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9506BD7-0017-49C4-9027-2E6F7FBA8545}" type="slidenum">
              <a:rPr lang="es-CL" smtClean="0"/>
              <a:pPr/>
              <a:t>‹Nº›</a:t>
            </a:fld>
            <a:endParaRPr lang="es-CL" dirty="0"/>
          </a:p>
        </p:txBody>
      </p:sp>
      <p:pic>
        <p:nvPicPr>
          <p:cNvPr id="8" name="7 Imagen" descr="images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667238" y="116828"/>
            <a:ext cx="1237423" cy="138334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sz="2800" dirty="0" smtClean="0"/>
              <a:t>Resultados del aprendizaje </a:t>
            </a:r>
            <a:r>
              <a:rPr lang="es-CL" sz="2800" dirty="0" smtClean="0"/>
              <a:t/>
            </a:r>
            <a:br>
              <a:rPr lang="es-CL" sz="2800" dirty="0" smtClean="0"/>
            </a:br>
            <a:r>
              <a:rPr lang="es-CL" sz="2800" dirty="0" smtClean="0"/>
              <a:t>Comparativo 2017 - </a:t>
            </a:r>
            <a:r>
              <a:rPr lang="es-CL" sz="2800" dirty="0" smtClean="0"/>
              <a:t>2018</a:t>
            </a:r>
            <a:r>
              <a:rPr lang="es-CL" sz="2800" dirty="0" smtClean="0"/>
              <a:t/>
            </a:r>
            <a:br>
              <a:rPr lang="es-CL" sz="2800" dirty="0" smtClean="0"/>
            </a:br>
            <a:r>
              <a:rPr lang="es-CL" sz="2800" dirty="0" smtClean="0"/>
              <a:t>SIMCE</a:t>
            </a:r>
            <a:endParaRPr lang="es-CL" sz="2800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2623873"/>
              </p:ext>
            </p:extLst>
          </p:nvPr>
        </p:nvGraphicFramePr>
        <p:xfrm>
          <a:off x="1198663" y="1628798"/>
          <a:ext cx="9793090" cy="34080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2747"/>
                <a:gridCol w="1051410"/>
                <a:gridCol w="1543583"/>
                <a:gridCol w="1276389"/>
                <a:gridCol w="1310343"/>
                <a:gridCol w="1241377"/>
                <a:gridCol w="1517241"/>
              </a:tblGrid>
              <a:tr h="5366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000" dirty="0">
                          <a:effectLst/>
                        </a:rPr>
                        <a:t>SIMCE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000" dirty="0">
                          <a:effectLst/>
                        </a:rPr>
                        <a:t>4° Básico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000" dirty="0">
                          <a:effectLst/>
                        </a:rPr>
                        <a:t>6° Básico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000" dirty="0" err="1">
                          <a:effectLst/>
                        </a:rPr>
                        <a:t>II°</a:t>
                      </a:r>
                      <a:r>
                        <a:rPr lang="es-CL" sz="2000" dirty="0">
                          <a:effectLst/>
                        </a:rPr>
                        <a:t> Medio 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94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000" dirty="0">
                          <a:solidFill>
                            <a:schemeClr val="tx1"/>
                          </a:solidFill>
                          <a:effectLst/>
                        </a:rPr>
                        <a:t>Año</a:t>
                      </a:r>
                      <a:endParaRPr lang="es-CL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b="1" dirty="0">
                          <a:effectLst/>
                        </a:rPr>
                        <a:t>2017</a:t>
                      </a:r>
                      <a:endParaRPr lang="es-CL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b="1" dirty="0">
                          <a:solidFill>
                            <a:schemeClr val="tx1"/>
                          </a:solidFill>
                          <a:effectLst/>
                        </a:rPr>
                        <a:t>2018</a:t>
                      </a:r>
                      <a:endParaRPr lang="es-CL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b="1" dirty="0">
                          <a:effectLst/>
                        </a:rPr>
                        <a:t>2017</a:t>
                      </a:r>
                      <a:endParaRPr lang="es-CL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b="1" dirty="0">
                          <a:effectLst/>
                        </a:rPr>
                        <a:t>2018</a:t>
                      </a:r>
                      <a:endParaRPr lang="es-CL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b="1" dirty="0">
                          <a:effectLst/>
                        </a:rPr>
                        <a:t>2017</a:t>
                      </a:r>
                      <a:endParaRPr lang="es-CL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b="1" dirty="0">
                          <a:effectLst/>
                        </a:rPr>
                        <a:t>2018</a:t>
                      </a:r>
                      <a:endParaRPr lang="es-CL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8739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000" dirty="0">
                          <a:solidFill>
                            <a:schemeClr val="tx1"/>
                          </a:solidFill>
                          <a:effectLst/>
                        </a:rPr>
                        <a:t>Lectura</a:t>
                      </a:r>
                      <a:endParaRPr lang="es-CL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289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b="1" dirty="0" smtClean="0">
                          <a:effectLst/>
                        </a:rPr>
                        <a:t>274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(-15)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b="1" dirty="0" smtClean="0">
                          <a:effectLst/>
                        </a:rPr>
                        <a:t>265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(+27)</a:t>
                      </a:r>
                      <a:endParaRPr lang="es-CL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273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b="1" dirty="0" smtClean="0">
                          <a:effectLst/>
                        </a:rPr>
                        <a:t>259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(-14)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8739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000" dirty="0">
                          <a:solidFill>
                            <a:schemeClr val="tx1"/>
                          </a:solidFill>
                          <a:effectLst/>
                        </a:rPr>
                        <a:t>Matemática</a:t>
                      </a:r>
                      <a:endParaRPr lang="es-CL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267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b="1" dirty="0" smtClean="0">
                          <a:effectLst/>
                        </a:rPr>
                        <a:t>248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(-19)</a:t>
                      </a:r>
                      <a:endParaRPr lang="es-CL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257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b="1" dirty="0" smtClean="0">
                          <a:effectLst/>
                        </a:rPr>
                        <a:t>255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6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(-2)</a:t>
                      </a:r>
                      <a:endParaRPr lang="es-CL" sz="16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299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b="1" dirty="0" smtClean="0">
                          <a:effectLst/>
                        </a:rPr>
                        <a:t>294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(-5)</a:t>
                      </a:r>
                      <a:endParaRPr lang="es-CL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464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000" dirty="0">
                          <a:solidFill>
                            <a:schemeClr val="tx1"/>
                          </a:solidFill>
                          <a:effectLst/>
                        </a:rPr>
                        <a:t>Cs. Naturales</a:t>
                      </a:r>
                      <a:endParaRPr lang="es-CL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No aplica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No aplica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242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(Año</a:t>
                      </a:r>
                      <a:r>
                        <a:rPr lang="es-CL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2014)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b="1" dirty="0" smtClean="0">
                          <a:effectLst/>
                        </a:rPr>
                        <a:t>252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(+10)</a:t>
                      </a:r>
                      <a:endParaRPr lang="es-CL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No aplica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b="1" dirty="0">
                          <a:effectLst/>
                        </a:rPr>
                        <a:t>251</a:t>
                      </a:r>
                      <a:endParaRPr lang="es-CL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E0CE5-011E-4A3C-B013-8342C44E3610}" type="datetime1">
              <a:rPr lang="es-CL" smtClean="0"/>
              <a:t>03-06-2019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 </a:t>
            </a:r>
            <a:endParaRPr lang="es-CL" dirty="0" smtClean="0"/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1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521" y="548680"/>
            <a:ext cx="10971372" cy="792088"/>
          </a:xfrm>
        </p:spPr>
        <p:txBody>
          <a:bodyPr>
            <a:normAutofit fontScale="90000"/>
          </a:bodyPr>
          <a:lstStyle/>
          <a:p>
            <a:r>
              <a:rPr lang="es-CL" sz="2800" dirty="0" smtClean="0"/>
              <a:t>4° Básico 2018</a:t>
            </a:r>
            <a:br>
              <a:rPr lang="es-CL" sz="2800" dirty="0" smtClean="0"/>
            </a:br>
            <a:r>
              <a:rPr lang="es-CL" sz="2800" dirty="0" smtClean="0"/>
              <a:t>comparativo</a:t>
            </a:r>
            <a:endParaRPr lang="es-CL" sz="28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 algn="ctr"/>
            <a:r>
              <a:rPr lang="es-CL" sz="4200" dirty="0" smtClean="0"/>
              <a:t>Lectura</a:t>
            </a:r>
          </a:p>
          <a:p>
            <a:pPr algn="ctr"/>
            <a:r>
              <a:rPr lang="es-CL" dirty="0" smtClean="0"/>
              <a:t>274 puntos </a:t>
            </a:r>
          </a:p>
          <a:p>
            <a:pPr algn="ctr"/>
            <a:r>
              <a:rPr lang="es-CL" dirty="0" smtClean="0"/>
              <a:t>(-15)</a:t>
            </a:r>
            <a:endParaRPr lang="es-CL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40000" lnSpcReduction="20000"/>
          </a:bodyPr>
          <a:lstStyle/>
          <a:p>
            <a:pPr algn="ctr"/>
            <a:r>
              <a:rPr lang="es-CL" sz="3800" dirty="0" smtClean="0"/>
              <a:t>Matemática</a:t>
            </a:r>
          </a:p>
          <a:p>
            <a:pPr algn="ctr"/>
            <a:r>
              <a:rPr lang="es-CL" dirty="0" smtClean="0"/>
              <a:t>248 puntos</a:t>
            </a:r>
          </a:p>
          <a:p>
            <a:pPr algn="ctr"/>
            <a:r>
              <a:rPr lang="es-CL" dirty="0" smtClean="0"/>
              <a:t>(-19)</a:t>
            </a:r>
            <a:endParaRPr lang="es-CL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59A4-F4D9-4AFC-9087-0737E479F88E}" type="datetime1">
              <a:rPr lang="es-CL" smtClean="0"/>
              <a:t>03-06-2019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   </a:t>
            </a:r>
            <a:endParaRPr lang="es-CL" dirty="0" smtClean="0"/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2</a:t>
            </a:fld>
            <a:endParaRPr lang="es-CL"/>
          </a:p>
        </p:txBody>
      </p:sp>
      <p:pic>
        <p:nvPicPr>
          <p:cNvPr id="10" name="9 Marcador de contenido" descr="http://archivos-web.agenciaeducacion.cl/resultados-simce/fileadmin/Repositorio/2018/Ficha/basica/4b/graficos/4b_simce_mat_tendencia/4b_simce_mat_tendencia_15662.png"/>
          <p:cNvPicPr>
            <a:picLocks noGrp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190" y="2746644"/>
            <a:ext cx="5629623" cy="28077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10 Marcador de contenido" descr="http://archivos-web.agenciaeducacion.cl/resultados-simce/fileadmin/Repositorio/2018/Ficha/basica/4b/graficos/4b_simce_len_tendencia/4b_simce_len_tendencia_15662.png"/>
          <p:cNvPicPr>
            <a:picLocks noGr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747058"/>
            <a:ext cx="5386388" cy="28069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72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778098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4° </a:t>
            </a:r>
            <a:r>
              <a:rPr lang="es-CL" smtClean="0"/>
              <a:t>Básico </a:t>
            </a:r>
            <a:r>
              <a:rPr lang="es-CL" dirty="0" smtClean="0"/>
              <a:t/>
            </a:r>
            <a:br>
              <a:rPr lang="es-CL" dirty="0" smtClean="0"/>
            </a:br>
            <a:r>
              <a:rPr lang="es-CL" sz="2200" dirty="0" smtClean="0"/>
              <a:t>Estándares de aprendizaje</a:t>
            </a:r>
            <a:endParaRPr lang="es-CL" sz="22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521" y="1772815"/>
            <a:ext cx="5386216" cy="402059"/>
          </a:xfrm>
        </p:spPr>
        <p:txBody>
          <a:bodyPr>
            <a:normAutofit fontScale="25000" lnSpcReduction="20000"/>
          </a:bodyPr>
          <a:lstStyle/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r>
              <a:rPr lang="es-CL" sz="7200" dirty="0" smtClean="0"/>
              <a:t>Lenguaje</a:t>
            </a:r>
          </a:p>
          <a:p>
            <a:pPr lvl="0" algn="ctr"/>
            <a:r>
              <a:rPr lang="es-CL" sz="4800" dirty="0">
                <a:solidFill>
                  <a:prstClr val="black"/>
                </a:solidFill>
              </a:rPr>
              <a:t>274 puntos </a:t>
            </a:r>
          </a:p>
          <a:p>
            <a:pPr lvl="0" algn="ctr"/>
            <a:r>
              <a:rPr lang="es-CL" sz="4800" dirty="0">
                <a:solidFill>
                  <a:prstClr val="black"/>
                </a:solidFill>
              </a:rPr>
              <a:t>(-15)</a:t>
            </a:r>
          </a:p>
          <a:p>
            <a:pPr algn="ctr"/>
            <a:endParaRPr lang="es-CL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2561" y="1412776"/>
            <a:ext cx="5388332" cy="864095"/>
          </a:xfrm>
        </p:spPr>
        <p:txBody>
          <a:bodyPr>
            <a:normAutofit fontScale="47500" lnSpcReduction="20000"/>
          </a:bodyPr>
          <a:lstStyle/>
          <a:p>
            <a:pPr algn="ctr"/>
            <a:endParaRPr lang="es-CL" dirty="0" smtClean="0"/>
          </a:p>
          <a:p>
            <a:pPr algn="ctr"/>
            <a:r>
              <a:rPr lang="es-CL" sz="3400" dirty="0" smtClean="0"/>
              <a:t>Matemática</a:t>
            </a:r>
          </a:p>
          <a:p>
            <a:pPr lvl="0" algn="ctr"/>
            <a:r>
              <a:rPr lang="es-CL" sz="2500" dirty="0">
                <a:solidFill>
                  <a:prstClr val="black"/>
                </a:solidFill>
              </a:rPr>
              <a:t>248 puntos</a:t>
            </a:r>
          </a:p>
          <a:p>
            <a:pPr lvl="0" algn="ctr"/>
            <a:r>
              <a:rPr lang="es-CL" sz="2500" dirty="0">
                <a:solidFill>
                  <a:prstClr val="black"/>
                </a:solidFill>
              </a:rPr>
              <a:t>(-19)</a:t>
            </a:r>
          </a:p>
          <a:p>
            <a:pPr algn="ctr"/>
            <a:endParaRPr lang="es-CL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59A4-F4D9-4AFC-9087-0737E479F88E}" type="datetime1">
              <a:rPr lang="es-CL" smtClean="0"/>
              <a:t>03-06-2019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 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3</a:t>
            </a:fld>
            <a:endParaRPr lang="es-CL"/>
          </a:p>
        </p:txBody>
      </p:sp>
      <p:pic>
        <p:nvPicPr>
          <p:cNvPr id="10" name="6 Marcador de contenido" descr="http://archivos-web.agenciaeducacion.cl/resultados-simce/fileadmin/Repositorio/2018/Ficha/basica/4b/graficos/4b_simce_len_estandares/4b_simce_len_estandares_15662.png"/>
          <p:cNvPicPr>
            <a:picLocks noGrp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50" y="2420888"/>
            <a:ext cx="5805438" cy="31335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6 Marcador de contenido" descr="http://archivos-web.agenciaeducacion.cl/resultados-simce/fileadmin/Repositorio/2018/Ficha/basica/4b/graficos/4b_simce_mat_estandares/4b_simce_mat_estandares_15662.png"/>
          <p:cNvPicPr>
            <a:picLocks noGrp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7174" y="2636912"/>
            <a:ext cx="6048672" cy="302433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3 CuadroTexto"/>
          <p:cNvSpPr txBox="1"/>
          <p:nvPr/>
        </p:nvSpPr>
        <p:spPr>
          <a:xfrm>
            <a:off x="5087094" y="3212976"/>
            <a:ext cx="9188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400" dirty="0" smtClean="0"/>
              <a:t>Adecuado</a:t>
            </a:r>
            <a:endParaRPr lang="es-CL" sz="1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5087094" y="4077072"/>
            <a:ext cx="9165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400" dirty="0" smtClean="0"/>
              <a:t>Elemental</a:t>
            </a:r>
            <a:endParaRPr lang="es-CL" sz="14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087094" y="4869160"/>
            <a:ext cx="10338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400" dirty="0" smtClean="0"/>
              <a:t>Insuficiente</a:t>
            </a:r>
            <a:endParaRPr lang="es-CL" sz="14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0991750" y="2924944"/>
            <a:ext cx="9188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400" dirty="0" smtClean="0"/>
              <a:t>Adecuado</a:t>
            </a:r>
            <a:endParaRPr lang="es-CL" sz="14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10991750" y="3861048"/>
            <a:ext cx="9165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400" dirty="0" smtClean="0"/>
              <a:t>Elemental</a:t>
            </a:r>
            <a:endParaRPr lang="es-CL" sz="14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10847734" y="4797152"/>
            <a:ext cx="10338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400" dirty="0" smtClean="0"/>
              <a:t>Insuficiente</a:t>
            </a:r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4218898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850106"/>
          </a:xfrm>
        </p:spPr>
        <p:txBody>
          <a:bodyPr>
            <a:normAutofit fontScale="90000"/>
          </a:bodyPr>
          <a:lstStyle/>
          <a:p>
            <a:r>
              <a:rPr lang="es-CL" sz="2800" dirty="0" smtClean="0"/>
              <a:t>6° Básico </a:t>
            </a:r>
            <a:r>
              <a:rPr lang="es-CL" sz="2800" dirty="0" smtClean="0"/>
              <a:t>2018</a:t>
            </a:r>
            <a:br>
              <a:rPr lang="es-CL" sz="2800" dirty="0" smtClean="0"/>
            </a:br>
            <a:r>
              <a:rPr lang="es-CL" sz="2800" dirty="0" smtClean="0"/>
              <a:t>Comparativo</a:t>
            </a:r>
            <a:endParaRPr lang="es-CL" sz="28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521" y="1196752"/>
            <a:ext cx="5386216" cy="864095"/>
          </a:xfrm>
        </p:spPr>
        <p:txBody>
          <a:bodyPr>
            <a:normAutofit fontScale="25000" lnSpcReduction="20000"/>
          </a:bodyPr>
          <a:lstStyle/>
          <a:p>
            <a:pPr algn="ctr"/>
            <a:endParaRPr lang="es-CL" dirty="0" smtClean="0"/>
          </a:p>
          <a:p>
            <a:pPr algn="ctr"/>
            <a:endParaRPr lang="es-CL" dirty="0" smtClean="0"/>
          </a:p>
          <a:p>
            <a:pPr algn="ctr"/>
            <a:r>
              <a:rPr lang="es-CL" sz="7200" dirty="0" smtClean="0"/>
              <a:t>Lectura</a:t>
            </a:r>
          </a:p>
          <a:p>
            <a:pPr algn="ctr"/>
            <a:r>
              <a:rPr lang="es-CL" sz="5600" dirty="0" smtClean="0"/>
              <a:t>265 puntos </a:t>
            </a:r>
          </a:p>
          <a:p>
            <a:pPr algn="ctr"/>
            <a:r>
              <a:rPr lang="es-CL" sz="5600" dirty="0" smtClean="0"/>
              <a:t>(+ 27 puntos)</a:t>
            </a:r>
          </a:p>
          <a:p>
            <a:pPr algn="ctr"/>
            <a:endParaRPr lang="es-CL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2561" y="1268760"/>
            <a:ext cx="5388332" cy="906115"/>
          </a:xfrm>
        </p:spPr>
        <p:txBody>
          <a:bodyPr>
            <a:normAutofit lnSpcReduction="10000"/>
          </a:bodyPr>
          <a:lstStyle/>
          <a:p>
            <a:pPr algn="ctr"/>
            <a:r>
              <a:rPr lang="es-CL" dirty="0" smtClean="0"/>
              <a:t>Matemática</a:t>
            </a:r>
          </a:p>
          <a:p>
            <a:pPr algn="ctr"/>
            <a:r>
              <a:rPr lang="es-CL" sz="1400" dirty="0" smtClean="0"/>
              <a:t>255 puntos</a:t>
            </a:r>
          </a:p>
          <a:p>
            <a:pPr algn="ctr"/>
            <a:r>
              <a:rPr lang="es-CL" sz="1400" dirty="0" smtClean="0"/>
              <a:t>(-2 puntos)</a:t>
            </a:r>
            <a:endParaRPr lang="es-CL" sz="1400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59A4-F4D9-4AFC-9087-0737E479F88E}" type="datetime1">
              <a:rPr lang="es-CL" smtClean="0"/>
              <a:t>03-06-2019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  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4</a:t>
            </a:fld>
            <a:endParaRPr lang="es-CL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574" y="2348880"/>
            <a:ext cx="5589414" cy="3168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838" y="2348880"/>
            <a:ext cx="5735016" cy="3240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8250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400" dirty="0" smtClean="0"/>
              <a:t>6° Básico</a:t>
            </a:r>
            <a:br>
              <a:rPr lang="es-CL" sz="2400" dirty="0" smtClean="0"/>
            </a:br>
            <a:r>
              <a:rPr lang="es-CL" sz="2400" dirty="0" smtClean="0"/>
              <a:t>Estándares de aprendizaje</a:t>
            </a:r>
            <a:endParaRPr lang="es-CL" sz="2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521" y="1535112"/>
            <a:ext cx="5386216" cy="813767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s-CL" dirty="0" smtClean="0"/>
              <a:t>Lectura</a:t>
            </a:r>
          </a:p>
          <a:p>
            <a:pPr algn="ctr"/>
            <a:r>
              <a:rPr lang="es-CL" sz="1900" dirty="0" smtClean="0"/>
              <a:t>265 puntos</a:t>
            </a:r>
          </a:p>
          <a:p>
            <a:pPr algn="ctr"/>
            <a:r>
              <a:rPr lang="es-CL" sz="1900" dirty="0" smtClean="0"/>
              <a:t>+27 </a:t>
            </a:r>
            <a:endParaRPr lang="es-CL" sz="1900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2561" y="1535112"/>
            <a:ext cx="5388332" cy="957783"/>
          </a:xfrm>
        </p:spPr>
        <p:txBody>
          <a:bodyPr>
            <a:normAutofit fontScale="40000" lnSpcReduction="20000"/>
          </a:bodyPr>
          <a:lstStyle/>
          <a:p>
            <a:pPr algn="ctr"/>
            <a:endParaRPr lang="es-CL" dirty="0" smtClean="0"/>
          </a:p>
          <a:p>
            <a:pPr algn="ctr"/>
            <a:r>
              <a:rPr lang="es-CL" sz="5500" dirty="0" smtClean="0"/>
              <a:t>Matemática</a:t>
            </a:r>
          </a:p>
          <a:p>
            <a:pPr algn="ctr"/>
            <a:r>
              <a:rPr lang="es-CL" sz="3000" dirty="0" smtClean="0"/>
              <a:t>255 puntos</a:t>
            </a:r>
          </a:p>
          <a:p>
            <a:pPr algn="ctr"/>
            <a:r>
              <a:rPr lang="es-CL" sz="3000" dirty="0" smtClean="0"/>
              <a:t>-2 </a:t>
            </a:r>
          </a:p>
          <a:p>
            <a:pPr algn="ctr"/>
            <a:endParaRPr lang="es-CL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59A4-F4D9-4AFC-9087-0737E479F88E}" type="datetime1">
              <a:rPr lang="es-CL" smtClean="0"/>
              <a:t>03-06-2019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   </a:t>
            </a:r>
            <a:endParaRPr lang="es-CL" dirty="0" smtClean="0"/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5</a:t>
            </a:fld>
            <a:endParaRPr lang="es-CL"/>
          </a:p>
        </p:txBody>
      </p:sp>
      <p:pic>
        <p:nvPicPr>
          <p:cNvPr id="10" name="9 Marcador de contenido" descr="http://archivos-web.agenciaeducacion.cl/resultados-simce/fileadmin/Repositorio/2018/Ficha/basica/6b/graficos/6b_simce_len_estandares/6b_simce_len_estandares_15662.png"/>
          <p:cNvPicPr>
            <a:picLocks noGrp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82" y="2564904"/>
            <a:ext cx="5832648" cy="29322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12 Marcador de contenido" descr="http://archivos-web.agenciaeducacion.cl/resultados-simce/fileadmin/Repositorio/2018/Ficha/basica/6b/graficos/6b_simce_mat_estandares/6b_simce_mat_estandares_15662.png"/>
          <p:cNvPicPr>
            <a:picLocks noGrp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166" y="2492897"/>
            <a:ext cx="6120680" cy="300461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3 CuadroTexto"/>
          <p:cNvSpPr txBox="1"/>
          <p:nvPr/>
        </p:nvSpPr>
        <p:spPr>
          <a:xfrm>
            <a:off x="694606" y="2780928"/>
            <a:ext cx="9188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400" dirty="0" smtClean="0"/>
              <a:t>Adecuado</a:t>
            </a:r>
            <a:endParaRPr lang="es-CL" sz="1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838622" y="3645024"/>
            <a:ext cx="9165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400" dirty="0" smtClean="0"/>
              <a:t>Elemental</a:t>
            </a:r>
            <a:endParaRPr lang="es-CL" sz="14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838622" y="4725144"/>
            <a:ext cx="10338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400" dirty="0" smtClean="0"/>
              <a:t>Insuficiente</a:t>
            </a:r>
            <a:endParaRPr lang="es-CL" sz="1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383238" y="2934816"/>
            <a:ext cx="916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Adecuado</a:t>
            </a:r>
            <a:endParaRPr lang="es-CL" sz="14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6383238" y="3952801"/>
            <a:ext cx="9165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400" dirty="0" smtClean="0"/>
              <a:t>Elemental</a:t>
            </a:r>
            <a:endParaRPr lang="es-CL" sz="14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6239222" y="4879032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/>
              <a:t>I</a:t>
            </a:r>
            <a:r>
              <a:rPr lang="es-CL" sz="1400" dirty="0" smtClean="0"/>
              <a:t>nsuficiente</a:t>
            </a:r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1415112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800" dirty="0" smtClean="0"/>
              <a:t>Segundo Medio 2018</a:t>
            </a:r>
            <a:endParaRPr lang="es-CL" sz="28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s-CL" dirty="0" smtClean="0"/>
              <a:t>Lectura</a:t>
            </a:r>
          </a:p>
          <a:p>
            <a:pPr algn="ctr"/>
            <a:r>
              <a:rPr lang="es-CL" sz="1600" dirty="0" smtClean="0"/>
              <a:t>(-14 puntos)</a:t>
            </a:r>
            <a:endParaRPr lang="es-CL" sz="1600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s-CL" dirty="0" smtClean="0"/>
              <a:t>Matemática</a:t>
            </a:r>
          </a:p>
          <a:p>
            <a:pPr algn="ctr"/>
            <a:r>
              <a:rPr lang="es-CL" sz="1400" dirty="0" smtClean="0"/>
              <a:t>(-5 puntos)</a:t>
            </a:r>
            <a:endParaRPr lang="es-CL" sz="1400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59A4-F4D9-4AFC-9087-0737E479F88E}" type="datetime1">
              <a:rPr lang="es-CL" smtClean="0"/>
              <a:t>03-06-2019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   </a:t>
            </a:r>
          </a:p>
          <a:p>
            <a:r>
              <a:rPr lang="es-CL" dirty="0" smtClean="0"/>
              <a:t>HUMANISMO - CIENCIA - CULTURA</a:t>
            </a:r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6BD7-0017-49C4-9027-2E6F7FBA8545}" type="slidenum">
              <a:rPr lang="es-CL" smtClean="0"/>
              <a:t>6</a:t>
            </a:fld>
            <a:endParaRPr lang="es-CL" dirty="0"/>
          </a:p>
        </p:txBody>
      </p:sp>
      <p:pic>
        <p:nvPicPr>
          <p:cNvPr id="10" name="9 Marcador de contenido" descr="http://archivos-web.agenciaeducacion.cl/resultados-simce/fileadmin/Repositorio/2018/Ficha/media/2m/graficos/2m_simce_mat_tendencia/2m_simce_mat_tendencia_15662.png"/>
          <p:cNvPicPr>
            <a:picLocks noGrp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206" y="2276872"/>
            <a:ext cx="5879032" cy="34563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10 Marcador de contenido" descr="http://archivos-web.agenciaeducacion.cl/resultados-simce/fileadmin/Repositorio/2018/Ficha/media/2m/graficos/2m_simce_len_tendencia/2m_simce_len_tendencia_15662.png"/>
          <p:cNvPicPr>
            <a:picLocks noGr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58" y="2420888"/>
            <a:ext cx="5733430" cy="33123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49045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206</Words>
  <Application>Microsoft Office PowerPoint</Application>
  <PresentationFormat>Personalizado</PresentationFormat>
  <Paragraphs>117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Resultados del aprendizaje  Comparativo 2017 - 2018 SIMCE</vt:lpstr>
      <vt:lpstr>4° Básico 2018 comparativo</vt:lpstr>
      <vt:lpstr>4° Básico  Estándares de aprendizaje</vt:lpstr>
      <vt:lpstr>6° Básico 2018 Comparativo</vt:lpstr>
      <vt:lpstr>6° Básico Estándares de aprendizaje</vt:lpstr>
      <vt:lpstr>Segundo Medio 2018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Paula Ormeño</dc:creator>
  <cp:lastModifiedBy>Ana Luisa</cp:lastModifiedBy>
  <cp:revision>65</cp:revision>
  <dcterms:created xsi:type="dcterms:W3CDTF">2018-05-31T15:59:53Z</dcterms:created>
  <dcterms:modified xsi:type="dcterms:W3CDTF">2019-06-03T05:31:01Z</dcterms:modified>
</cp:coreProperties>
</file>