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3" r:id="rId8"/>
    <p:sldId id="260" r:id="rId9"/>
    <p:sldId id="264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7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0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8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2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9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45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6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3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2E41-B008-4D6C-9526-1B60ECFBD375}" type="datetimeFigureOut">
              <a:rPr lang="es-CL" smtClean="0"/>
              <a:t>25-03-2020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EBDF29-EEA5-4FE9-9910-583EE0EAD1D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nacional.mineduc.cl/614/articles-145588_recurso_pdf.pdf" TargetMode="External"/><Relationship Id="rId2" Type="http://schemas.openxmlformats.org/officeDocument/2006/relationships/hyperlink" Target="http://www.minueduc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siemprepositivas.blogspot.com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2DFE0-CBC7-4255-A7B9-F873AD4B8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Función potencia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C0AD-8557-4BEF-A8AF-E6C9B8D6DF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Objetivo: Conocer y analizar el comportamiento de una función potencia.</a:t>
            </a:r>
          </a:p>
        </p:txBody>
      </p:sp>
    </p:spTree>
    <p:extLst>
      <p:ext uri="{BB962C8B-B14F-4D97-AF65-F5344CB8AC3E}">
        <p14:creationId xmlns:p14="http://schemas.microsoft.com/office/powerpoint/2010/main" val="11028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501B7-28D4-4147-9A51-346E763A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28" y="342420"/>
            <a:ext cx="9603275" cy="1049235"/>
          </a:xfrm>
        </p:spPr>
        <p:txBody>
          <a:bodyPr/>
          <a:lstStyle/>
          <a:p>
            <a:r>
              <a:rPr lang="es-CL" dirty="0"/>
              <a:t>Función potencias de exponente</a:t>
            </a:r>
            <a:br>
              <a:rPr lang="es-CL" dirty="0"/>
            </a:br>
            <a:r>
              <a:rPr lang="es-CL" dirty="0">
                <a:solidFill>
                  <a:srgbClr val="FF0000"/>
                </a:solidFill>
              </a:rPr>
              <a:t>Impar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F09978-ABC7-4E0C-AF22-25E1CEDB5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4003588"/>
                <a:ext cx="9603275" cy="261193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positivo la grafica es </a:t>
                </a:r>
                <a:r>
                  <a:rPr lang="es-CL" dirty="0">
                    <a:solidFill>
                      <a:srgbClr val="FF0000"/>
                    </a:solidFill>
                  </a:rPr>
                  <a:t>decreciente</a:t>
                </a:r>
                <a:r>
                  <a:rPr lang="es-CL" dirty="0"/>
                  <a:t> y esta dibujada en el  en el I y III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negativo la gráfica es </a:t>
                </a:r>
                <a:r>
                  <a:rPr lang="es-CL" dirty="0">
                    <a:solidFill>
                      <a:srgbClr val="FF0000"/>
                    </a:solidFill>
                  </a:rPr>
                  <a:t>creciente</a:t>
                </a:r>
                <a:r>
                  <a:rPr lang="es-CL" dirty="0"/>
                  <a:t> y está graficada en el II y IV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s-CL" dirty="0"/>
                  <a:t> la gráfica se dilata (Las ramas se alejan al eje Y, su crecimiento es mas rápido)</a:t>
                </a:r>
              </a:p>
              <a:p>
                <a:pPr>
                  <a:lnSpc>
                    <a:spcPct val="110000"/>
                  </a:lnSpc>
                  <a:buFontTx/>
                  <a:buChar char="-"/>
                </a:pPr>
                <a:r>
                  <a:rPr lang="es-CL" dirty="0"/>
                  <a:t>Si  </a:t>
                </a:r>
                <a14:m>
                  <m:oMath xmlns:m="http://schemas.openxmlformats.org/officeDocument/2006/math">
                    <m:r>
                      <a:rPr lang="es-CL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s-CL" dirty="0"/>
                  <a:t> la gráfica se contrae (Las ramas se acercan del eje Y, su crecimiento es mas lento)</a:t>
                </a:r>
              </a:p>
              <a:p>
                <a:pPr>
                  <a:lnSpc>
                    <a:spcPct val="110000"/>
                  </a:lnSpc>
                  <a:buFontTx/>
                  <a:buChar char="-"/>
                </a:pPr>
                <a:r>
                  <a:rPr lang="es-CL" dirty="0"/>
                  <a:t>En todos los casos tanto el dominio de f  como su recorrido es el conjunto de todos los números reales menos el cero. Es decir, </a:t>
                </a:r>
                <a:r>
                  <a:rPr lang="es-CL" dirty="0" err="1"/>
                  <a:t>dom</a:t>
                </a:r>
                <a:r>
                  <a:rPr lang="es-CL" dirty="0"/>
                  <a:t> f = </a:t>
                </a:r>
                <a:r>
                  <a:rPr lang="es-CL" dirty="0" err="1"/>
                  <a:t>rec</a:t>
                </a:r>
                <a:r>
                  <a:rPr lang="es-CL" dirty="0"/>
                  <a:t> f = R – {0}. En este caso, los ejes X e Y son asíntotas de la función.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F09978-ABC7-4E0C-AF22-25E1CEDB5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4003588"/>
                <a:ext cx="9603275" cy="2611933"/>
              </a:xfrm>
              <a:blipFill>
                <a:blip r:embed="rId2"/>
                <a:stretch>
                  <a:fillRect l="-381" t="-935" r="-50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BBBE42D2-A6C9-4FBC-BCC3-6DD4C955B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8628" y="1391655"/>
            <a:ext cx="8837480" cy="2611934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ACFB136-C8B8-4DFD-8CD9-E1EC699EBFD4}"/>
              </a:ext>
            </a:extLst>
          </p:cNvPr>
          <p:cNvCxnSpPr/>
          <p:nvPr/>
        </p:nvCxnSpPr>
        <p:spPr>
          <a:xfrm flipV="1">
            <a:off x="3583459" y="2440890"/>
            <a:ext cx="864973" cy="1686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2F4BC61-20F5-4429-AE8D-BE506C762B84}"/>
              </a:ext>
            </a:extLst>
          </p:cNvPr>
          <p:cNvCxnSpPr/>
          <p:nvPr/>
        </p:nvCxnSpPr>
        <p:spPr>
          <a:xfrm flipV="1">
            <a:off x="3583459" y="2854412"/>
            <a:ext cx="4127157" cy="170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A9F1215C-3B61-412D-BAF7-7071EE5F31AF}"/>
              </a:ext>
            </a:extLst>
          </p:cNvPr>
          <p:cNvSpPr/>
          <p:nvPr/>
        </p:nvSpPr>
        <p:spPr>
          <a:xfrm rot="18503054">
            <a:off x="-244705" y="653735"/>
            <a:ext cx="2064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4</a:t>
            </a:r>
          </a:p>
        </p:txBody>
      </p:sp>
    </p:spTree>
    <p:extLst>
      <p:ext uri="{BB962C8B-B14F-4D97-AF65-F5344CB8AC3E}">
        <p14:creationId xmlns:p14="http://schemas.microsoft.com/office/powerpoint/2010/main" val="346370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AC76ADA1-FA54-4EE1-8C32-FDEF11C232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1578" y="342420"/>
                <a:ext cx="9603275" cy="1049235"/>
              </a:xfrm>
            </p:spPr>
            <p:txBody>
              <a:bodyPr>
                <a:normAutofit fontScale="90000"/>
              </a:bodyPr>
              <a:lstStyle/>
              <a:p>
                <a:r>
                  <a:rPr lang="es-CL" dirty="0"/>
                  <a:t>¿Cómo Hacerlo?</a:t>
                </a:r>
                <a:br>
                  <a:rPr lang="es-CL" dirty="0"/>
                </a:br>
                <a:r>
                  <a:rPr lang="es-CL" dirty="0"/>
                  <a:t>Dibuja y determina el dominio y recorrido de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0,3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AC76ADA1-FA54-4EE1-8C32-FDEF11C23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1578" y="342420"/>
                <a:ext cx="9603275" cy="1049235"/>
              </a:xfrm>
              <a:blipFill>
                <a:blip r:embed="rId2"/>
                <a:stretch>
                  <a:fillRect l="-1333" t="-10465" r="-1270" b="-389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639630B-C17C-4B33-BC1D-80C893EE6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Lo primero que debes mirar es su exponente,  como es -7, entonces es el caso </a:t>
                </a:r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r>
                  <a:rPr lang="es-CL" dirty="0">
                    <a:cs typeface="Arial" panose="020B0604020202020204" pitchFamily="34" charset="0"/>
                  </a:rPr>
                  <a:t>Luego miramos el coeficiente </a:t>
                </a:r>
                <a:r>
                  <a:rPr lang="es-CL" b="1" dirty="0">
                    <a:cs typeface="Arial" panose="020B0604020202020204" pitchFamily="34" charset="0"/>
                  </a:rPr>
                  <a:t>a</a:t>
                </a:r>
                <a:r>
                  <a:rPr lang="es-CL" dirty="0">
                    <a:cs typeface="Arial" panose="020B0604020202020204" pitchFamily="34" charset="0"/>
                  </a:rPr>
                  <a:t>, como es POSITIVO , indica que la curva va decreciente a creciente, dibujada en el I y III cuadrante, además como su valor absoluto está entre cero y uno o sea </a:t>
                </a:r>
                <a14:m>
                  <m:oMath xmlns:m="http://schemas.openxmlformats.org/officeDocument/2006/math">
                    <m:r>
                      <a:rPr lang="es-CL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s-CL" dirty="0"/>
                  <a:t> la gráfica se contrae.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639630B-C17C-4B33-BC1D-80C893EE6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 r="-12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86B4485A-6437-4FD6-9409-7F6DF12699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621510" y="3668879"/>
            <a:ext cx="5282754" cy="284670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F6F5E6F-284F-47EB-A425-3B1A5E4D435D}"/>
              </a:ext>
            </a:extLst>
          </p:cNvPr>
          <p:cNvSpPr/>
          <p:nvPr/>
        </p:nvSpPr>
        <p:spPr>
          <a:xfrm>
            <a:off x="7212228" y="4168899"/>
            <a:ext cx="4012557" cy="94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dirty="0">
                <a:solidFill>
                  <a:prstClr val="black"/>
                </a:solidFill>
              </a:rPr>
              <a:t>Domf: R - {0}</a:t>
            </a:r>
          </a:p>
          <a:p>
            <a:pPr lvl="0"/>
            <a:r>
              <a:rPr lang="es-CL" dirty="0" err="1">
                <a:solidFill>
                  <a:prstClr val="black"/>
                </a:solidFill>
              </a:rPr>
              <a:t>Recf</a:t>
            </a:r>
            <a:r>
              <a:rPr lang="es-CL" dirty="0">
                <a:solidFill>
                  <a:prstClr val="black"/>
                </a:solidFill>
              </a:rPr>
              <a:t>: R – {0}</a:t>
            </a:r>
          </a:p>
          <a:p>
            <a:pPr lvl="0"/>
            <a:r>
              <a:rPr lang="es-CL" dirty="0" err="1">
                <a:solidFill>
                  <a:prstClr val="black"/>
                </a:solidFill>
              </a:rPr>
              <a:t>Asintotas</a:t>
            </a:r>
            <a:r>
              <a:rPr lang="es-CL" dirty="0">
                <a:solidFill>
                  <a:prstClr val="black"/>
                </a:solidFill>
              </a:rPr>
              <a:t> en X e Y</a:t>
            </a:r>
          </a:p>
        </p:txBody>
      </p:sp>
    </p:spTree>
    <p:extLst>
      <p:ext uri="{BB962C8B-B14F-4D97-AF65-F5344CB8AC3E}">
        <p14:creationId xmlns:p14="http://schemas.microsoft.com/office/powerpoint/2010/main" val="151837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5E734-7AA2-4AC1-A9CD-52543AFB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03759"/>
            <a:ext cx="9603275" cy="715589"/>
          </a:xfrm>
        </p:spPr>
        <p:txBody>
          <a:bodyPr/>
          <a:lstStyle/>
          <a:p>
            <a:r>
              <a:rPr lang="es-CL" dirty="0"/>
              <a:t>Ejercicios Propuestos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9EA184E-244B-4416-BFC6-6C232763390E}"/>
              </a:ext>
            </a:extLst>
          </p:cNvPr>
          <p:cNvGrpSpPr/>
          <p:nvPr/>
        </p:nvGrpSpPr>
        <p:grpSpPr>
          <a:xfrm>
            <a:off x="1451578" y="1754660"/>
            <a:ext cx="9911853" cy="2878633"/>
            <a:chOff x="1297288" y="1235676"/>
            <a:chExt cx="9911853" cy="2878633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94811372-F6A8-4A95-986E-81FC9259D1D7}"/>
                </a:ext>
              </a:extLst>
            </p:cNvPr>
            <p:cNvGrpSpPr/>
            <p:nvPr/>
          </p:nvGrpSpPr>
          <p:grpSpPr>
            <a:xfrm>
              <a:off x="1297288" y="1235676"/>
              <a:ext cx="9911853" cy="2878633"/>
              <a:chOff x="1297288" y="1235676"/>
              <a:chExt cx="9911853" cy="2878633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5C6F1753-CC9B-44C0-B8A4-C1805499A991}"/>
                  </a:ext>
                </a:extLst>
              </p:cNvPr>
              <p:cNvGrpSpPr/>
              <p:nvPr/>
            </p:nvGrpSpPr>
            <p:grpSpPr>
              <a:xfrm>
                <a:off x="1297288" y="1235676"/>
                <a:ext cx="9911853" cy="2878633"/>
                <a:chOff x="1297288" y="1235676"/>
                <a:chExt cx="9911853" cy="2878633"/>
              </a:xfrm>
            </p:grpSpPr>
            <p:pic>
              <p:nvPicPr>
                <p:cNvPr id="4" name="Imagen 3">
                  <a:extLst>
                    <a:ext uri="{FF2B5EF4-FFF2-40B4-BE49-F238E27FC236}">
                      <a16:creationId xmlns:a16="http://schemas.microsoft.com/office/drawing/2014/main" id="{96E87D2E-F9F1-4A1A-A144-082A07D06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7288" y="1235676"/>
                  <a:ext cx="9911853" cy="2175015"/>
                </a:xfrm>
                <a:prstGeom prst="rect">
                  <a:avLst/>
                </a:prstGeom>
              </p:spPr>
            </p:pic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D5668BB-931B-431A-94CA-BA8C7FAC0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7288" y="3410690"/>
                  <a:ext cx="9911852" cy="703619"/>
                </a:xfrm>
                <a:prstGeom prst="rect">
                  <a:avLst/>
                </a:prstGeom>
              </p:spPr>
            </p:pic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7043D824-5E3C-4267-80A4-2542BCC959B3}"/>
                    </a:ext>
                  </a:extLst>
                </p:cNvPr>
                <p:cNvSpPr/>
                <p:nvPr/>
              </p:nvSpPr>
              <p:spPr>
                <a:xfrm>
                  <a:off x="1451578" y="2743200"/>
                  <a:ext cx="377222" cy="12233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L" dirty="0">
                      <a:solidFill>
                        <a:schemeClr val="tx1"/>
                      </a:solidFill>
                    </a:rPr>
                    <a:t>a)</a:t>
                  </a:r>
                </a:p>
                <a:p>
                  <a:pPr algn="ctr"/>
                  <a:r>
                    <a:rPr lang="es-CL" dirty="0">
                      <a:solidFill>
                        <a:schemeClr val="tx1"/>
                      </a:solidFill>
                    </a:rPr>
                    <a:t>b)</a:t>
                  </a:r>
                </a:p>
                <a:p>
                  <a:pPr algn="ctr"/>
                  <a:r>
                    <a:rPr lang="es-CL" dirty="0">
                      <a:solidFill>
                        <a:schemeClr val="tx1"/>
                      </a:solidFill>
                    </a:rPr>
                    <a:t>c)</a:t>
                  </a:r>
                </a:p>
                <a:p>
                  <a:pPr algn="ctr"/>
                  <a:r>
                    <a:rPr lang="es-CL" dirty="0">
                      <a:solidFill>
                        <a:schemeClr val="tx1"/>
                      </a:solidFill>
                    </a:rPr>
                    <a:t>d)</a:t>
                  </a:r>
                </a:p>
              </p:txBody>
            </p:sp>
          </p:grp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764DF2-C6C9-42B8-9AB2-D11EC55FD7DC}"/>
                  </a:ext>
                </a:extLst>
              </p:cNvPr>
              <p:cNvSpPr/>
              <p:nvPr/>
            </p:nvSpPr>
            <p:spPr>
              <a:xfrm>
                <a:off x="4631383" y="2780478"/>
                <a:ext cx="377222" cy="12233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dirty="0">
                    <a:solidFill>
                      <a:schemeClr val="tx1"/>
                    </a:solidFill>
                  </a:rPr>
                  <a:t>e)</a:t>
                </a:r>
              </a:p>
              <a:p>
                <a:pPr algn="ctr"/>
                <a:r>
                  <a:rPr lang="es-CL" dirty="0">
                    <a:solidFill>
                      <a:schemeClr val="tx1"/>
                    </a:solidFill>
                  </a:rPr>
                  <a:t>f)</a:t>
                </a:r>
              </a:p>
              <a:p>
                <a:pPr algn="ctr"/>
                <a:r>
                  <a:rPr lang="es-CL" dirty="0">
                    <a:solidFill>
                      <a:schemeClr val="tx1"/>
                    </a:solidFill>
                  </a:rPr>
                  <a:t>g)</a:t>
                </a:r>
              </a:p>
              <a:p>
                <a:pPr algn="ctr"/>
                <a:r>
                  <a:rPr lang="es-CL" dirty="0">
                    <a:solidFill>
                      <a:schemeClr val="tx1"/>
                    </a:solidFill>
                  </a:rPr>
                  <a:t>h)</a:t>
                </a:r>
              </a:p>
            </p:txBody>
          </p:sp>
        </p:grp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E40AD3D-97D6-4A81-A78A-184639B1054C}"/>
                </a:ext>
              </a:extLst>
            </p:cNvPr>
            <p:cNvSpPr/>
            <p:nvPr/>
          </p:nvSpPr>
          <p:spPr>
            <a:xfrm>
              <a:off x="7811188" y="2743200"/>
              <a:ext cx="377222" cy="1223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>
                  <a:solidFill>
                    <a:schemeClr val="tx1"/>
                  </a:solidFill>
                </a:rPr>
                <a:t>i)</a:t>
              </a:r>
            </a:p>
            <a:p>
              <a:pPr algn="ctr"/>
              <a:r>
                <a:rPr lang="es-CL" dirty="0">
                  <a:solidFill>
                    <a:schemeClr val="tx1"/>
                  </a:solidFill>
                </a:rPr>
                <a:t>j)</a:t>
              </a:r>
            </a:p>
            <a:p>
              <a:pPr algn="ctr"/>
              <a:r>
                <a:rPr lang="es-CL" dirty="0">
                  <a:solidFill>
                    <a:schemeClr val="tx1"/>
                  </a:solidFill>
                </a:rPr>
                <a:t>k)</a:t>
              </a:r>
            </a:p>
            <a:p>
              <a:pPr algn="ctr"/>
              <a:r>
                <a:rPr lang="es-CL" dirty="0">
                  <a:solidFill>
                    <a:schemeClr val="tx1"/>
                  </a:solidFill>
                </a:rPr>
                <a:t>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14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B31E4-1B65-4790-908D-2F78BE56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propuestos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285E67E-F8CC-41AF-A8D7-68DCC622CA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1853754"/>
                <a:ext cx="9603275" cy="406513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CL" dirty="0"/>
                  <a:t>3. Grafica a mano alzada las siguientes funciones potencias, teniendo en cuenta las características de cada función según su caso e indica su dominio y recorrido.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   2</m:t>
                        </m:r>
                      </m:den>
                    </m:f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=−0,6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−0,5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b="0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285E67E-F8CC-41AF-A8D7-68DCC622C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1853754"/>
                <a:ext cx="9603275" cy="4065132"/>
              </a:xfrm>
              <a:blipFill>
                <a:blip r:embed="rId2"/>
                <a:stretch>
                  <a:fillRect l="-571" t="-750" r="-107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7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97874-74A2-4546-9B82-1524DD0C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Importante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71D816-B34A-4E7B-A76B-0B553887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Si quieres profundizar y apoyarte, lee y estudia de tu texto escolar </a:t>
            </a:r>
          </a:p>
          <a:p>
            <a:pPr marL="0" indent="0">
              <a:buNone/>
            </a:pPr>
            <a:r>
              <a:rPr lang="es-CL" dirty="0"/>
              <a:t>Lección 3, pagina 139 hasta la 148</a:t>
            </a:r>
          </a:p>
          <a:p>
            <a:pPr marL="0" indent="0">
              <a:buNone/>
            </a:pPr>
            <a:r>
              <a:rPr lang="es-CL" dirty="0"/>
              <a:t>Recuerda que puedes descargar el texto desde la pagina </a:t>
            </a:r>
            <a:r>
              <a:rPr lang="es-CL" dirty="0">
                <a:hlinkClick r:id="rId2"/>
              </a:rPr>
              <a:t>www.minueduc.cl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O bien puede apretar el siguiente link, apretando </a:t>
            </a:r>
            <a:r>
              <a:rPr lang="es-CL" dirty="0" err="1"/>
              <a:t>ctrl+click</a:t>
            </a:r>
            <a:r>
              <a:rPr lang="es-CL" dirty="0"/>
              <a:t> en el link</a:t>
            </a:r>
          </a:p>
          <a:p>
            <a:pPr marL="0" indent="0">
              <a:buNone/>
            </a:pPr>
            <a:r>
              <a:rPr lang="es-CL" dirty="0">
                <a:hlinkClick r:id="rId3"/>
              </a:rPr>
              <a:t>https://curriculumnacional.mineduc.cl/614/articles-145588_recurso_pdf.pdf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81687E-EFF6-4A67-9871-B34D9F539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79774" y="4040659"/>
            <a:ext cx="2521293" cy="25212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DCCA36-A3EE-473B-919D-FA8D6B267BA8}"/>
              </a:ext>
            </a:extLst>
          </p:cNvPr>
          <p:cNvSpPr txBox="1"/>
          <p:nvPr/>
        </p:nvSpPr>
        <p:spPr>
          <a:xfrm>
            <a:off x="10977002" y="6687437"/>
            <a:ext cx="1024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5" tooltip="http://siemprepositivas.blogspot.com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6" tooltip="https://creativecommons.org/licenses/by-nc/3.0/"/>
              </a:rPr>
              <a:t>CC BY-NC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406076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0B59-23E1-4CFE-AEE6-B96F3EF6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899F5-CD02-4E3C-93A6-79D398F17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Escribe en tu cuaderno el titulo y objetivo</a:t>
            </a:r>
          </a:p>
          <a:p>
            <a:r>
              <a:rPr lang="es-CL" dirty="0"/>
              <a:t>Lee cada uno de las diapositivas y escribe en tu cuaderno los casos y su características, toma apunte de los mas importante.</a:t>
            </a:r>
          </a:p>
          <a:p>
            <a:r>
              <a:rPr lang="es-CL" dirty="0"/>
              <a:t>Luego realiza los ejercicios propuestos en las últimas diapositivas, realízalos en tu cuaderno.</a:t>
            </a:r>
          </a:p>
        </p:txBody>
      </p:sp>
    </p:spTree>
    <p:extLst>
      <p:ext uri="{BB962C8B-B14F-4D97-AF65-F5344CB8AC3E}">
        <p14:creationId xmlns:p14="http://schemas.microsoft.com/office/powerpoint/2010/main" val="8201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62D92-AB74-4210-9659-171FAFDD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449" y="697739"/>
            <a:ext cx="9603275" cy="1049235"/>
          </a:xfrm>
        </p:spPr>
        <p:txBody>
          <a:bodyPr/>
          <a:lstStyle/>
          <a:p>
            <a:r>
              <a:rPr lang="es-CL" dirty="0"/>
              <a:t>Forma de una función potencia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C483FB-E3AE-4989-8BF6-2E50258BB5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Se llama función potencia a cualquier expresión que se pueda escribir de la forma:</a:t>
                </a: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endParaRPr lang="es-ES_tradnl" altLang="es-CL" sz="2900" dirty="0">
                  <a:solidFill>
                    <a:prstClr val="black"/>
                  </a:solidFill>
                  <a:latin typeface="Tw Cen MT"/>
                </a:endParaRP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endParaRPr lang="es-ES_tradnl" altLang="es-CL" sz="2900" dirty="0">
                  <a:solidFill>
                    <a:prstClr val="black"/>
                  </a:solidFill>
                  <a:latin typeface="Tw Cen MT"/>
                </a:endParaRP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endParaRPr lang="es-ES_tradnl" altLang="es-CL" sz="2900" dirty="0">
                  <a:solidFill>
                    <a:prstClr val="black"/>
                  </a:solidFill>
                  <a:latin typeface="Tw Cen MT"/>
                </a:endParaRP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endParaRPr lang="es-ES_tradnl" altLang="es-CL" sz="2900" dirty="0">
                  <a:solidFill>
                    <a:prstClr val="black"/>
                  </a:solidFill>
                  <a:latin typeface="Tw Cen MT"/>
                </a:endParaRP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En donde a </a:t>
                </a:r>
                <a14:m>
                  <m:oMath xmlns:m="http://schemas.openxmlformats.org/officeDocument/2006/math">
                    <m:r>
                      <a:rPr lang="es-ES_tradnl" altLang="es-CL" sz="29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s-CL" altLang="es-CL" sz="2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altLang="es-CL" sz="2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s-CL" altLang="es-CL" sz="29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s-CL" altLang="es-CL" sz="2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altLang="es-CL" sz="2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 , donde a es llamado coeficiente y n es llamado exponente.</a:t>
                </a:r>
              </a:p>
              <a:p>
                <a:pPr marL="0" lvl="0" indent="0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None/>
                </a:pPr>
                <a:endParaRPr lang="es-ES_tradnl" altLang="es-CL" sz="2900" dirty="0">
                  <a:solidFill>
                    <a:prstClr val="black"/>
                  </a:solidFill>
                  <a:latin typeface="Tw Cen MT"/>
                </a:endParaRPr>
              </a:p>
              <a:p>
                <a:pPr marL="319088" lvl="0" indent="-319088" algn="just" fontAlgn="base">
                  <a:lnSpc>
                    <a:spcPct val="10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rgbClr val="DD8047"/>
                  </a:buClr>
                  <a:buSzPct val="60000"/>
                  <a:buFont typeface="Wingdings" panose="05000000000000000000" pitchFamily="2" charset="2"/>
                  <a:buChar char=""/>
                </a:pPr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Ejemplo:   f(x)= 3x</a:t>
                </a:r>
                <a:r>
                  <a:rPr lang="es-ES_tradnl" altLang="es-CL" sz="2900" baseline="30000" dirty="0">
                    <a:solidFill>
                      <a:prstClr val="black"/>
                    </a:solidFill>
                    <a:latin typeface="Tw Cen MT"/>
                  </a:rPr>
                  <a:t>2</a:t>
                </a:r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,   f(x) = -5x</a:t>
                </a:r>
                <a:r>
                  <a:rPr lang="es-ES_tradnl" altLang="es-CL" sz="2900" baseline="30000" dirty="0">
                    <a:solidFill>
                      <a:prstClr val="black"/>
                    </a:solidFill>
                    <a:latin typeface="Tw Cen MT"/>
                  </a:rPr>
                  <a:t>-1</a:t>
                </a:r>
                <a:r>
                  <a:rPr lang="es-ES_tradnl" altLang="es-CL" sz="2900" dirty="0">
                    <a:solidFill>
                      <a:prstClr val="black"/>
                    </a:solidFill>
                    <a:latin typeface="Tw Cen MT"/>
                  </a:rPr>
                  <a:t> ,   f(x) = 0,2x</a:t>
                </a:r>
                <a:r>
                  <a:rPr lang="es-ES_tradnl" altLang="es-CL" sz="2900" baseline="30000" dirty="0">
                    <a:solidFill>
                      <a:prstClr val="black"/>
                    </a:solidFill>
                    <a:latin typeface="Tw Cen MT"/>
                  </a:rPr>
                  <a:t>15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C483FB-E3AE-4989-8BF6-2E50258BB5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" t="-3004" r="-825" b="-212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9781AAF-7003-4289-A193-51F02CFB571C}"/>
                  </a:ext>
                </a:extLst>
              </p:cNvPr>
              <p:cNvSpPr txBox="1"/>
              <p:nvPr/>
            </p:nvSpPr>
            <p:spPr>
              <a:xfrm>
                <a:off x="4752304" y="2975019"/>
                <a:ext cx="312956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s-CL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CL" sz="4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s-CL" sz="4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9781AAF-7003-4289-A193-51F02CFB5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304" y="2975019"/>
                <a:ext cx="3129566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9FD52A2-ABD6-4796-AB84-976E9F3DBEC9}"/>
              </a:ext>
            </a:extLst>
          </p:cNvPr>
          <p:cNvSpPr/>
          <p:nvPr/>
        </p:nvSpPr>
        <p:spPr>
          <a:xfrm>
            <a:off x="8371268" y="4563281"/>
            <a:ext cx="3000777" cy="1596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La función potencia se clasifican según su exponente</a:t>
            </a:r>
          </a:p>
        </p:txBody>
      </p:sp>
    </p:spTree>
    <p:extLst>
      <p:ext uri="{BB962C8B-B14F-4D97-AF65-F5344CB8AC3E}">
        <p14:creationId xmlns:p14="http://schemas.microsoft.com/office/powerpoint/2010/main" val="26652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4542D-65B6-4F3F-9779-F8A432CF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2937"/>
            <a:ext cx="9603275" cy="1049235"/>
          </a:xfrm>
        </p:spPr>
        <p:txBody>
          <a:bodyPr/>
          <a:lstStyle/>
          <a:p>
            <a:r>
              <a:rPr lang="es-CL" dirty="0"/>
              <a:t>Función potencia de exponente</a:t>
            </a:r>
            <a:br>
              <a:rPr lang="es-CL" dirty="0"/>
            </a:br>
            <a:r>
              <a:rPr lang="es-CL" b="1" dirty="0">
                <a:solidFill>
                  <a:srgbClr val="FF0000"/>
                </a:solidFill>
              </a:rPr>
              <a:t>par positivo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B8D711E-A62A-48FD-B0B7-5B1D72B987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8" y="4171810"/>
                <a:ext cx="10281076" cy="203580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s-CL" dirty="0"/>
                  <a:t>Características: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positivo la curva se abre hacia arriba y está dibujada en el I y II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negativo la curva se abre hacia abajo y está graficada en el III y IV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s-CL" dirty="0"/>
                  <a:t> la gráfica se contrae  (Las ramas se acercan al eje Y, su crecimiento es mas rápido)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 </a:t>
                </a:r>
                <a14:m>
                  <m:oMath xmlns:m="http://schemas.openxmlformats.org/officeDocument/2006/math">
                    <m:r>
                      <a:rPr lang="es-CL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s-CL" dirty="0"/>
                  <a:t> la gráfica se dilata (Las ramas se alejan del eje Y, su crecimiento es mas lento)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9B8D711E-A62A-48FD-B0B7-5B1D72B98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8" y="4171810"/>
                <a:ext cx="10281076" cy="2035807"/>
              </a:xfrm>
              <a:blipFill>
                <a:blip r:embed="rId2"/>
                <a:stretch>
                  <a:fillRect l="-533" t="-32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6A8AB8DC-BA14-4B93-B7A8-3E5D41F35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579" y="1312172"/>
            <a:ext cx="9173491" cy="2859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2B959D98-2A86-44E3-A5D7-46D616EEAE05}"/>
                  </a:ext>
                </a:extLst>
              </p:cNvPr>
              <p:cNvSpPr/>
              <p:nvPr/>
            </p:nvSpPr>
            <p:spPr>
              <a:xfrm>
                <a:off x="2628857" y="1930808"/>
                <a:ext cx="1996225" cy="96591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CL" dirty="0"/>
                  <a:t>Domf = R</a:t>
                </a:r>
              </a:p>
              <a:p>
                <a:r>
                  <a:rPr lang="es-CL" dirty="0" err="1"/>
                  <a:t>Recf</a:t>
                </a:r>
                <a:r>
                  <a:rPr lang="es-CL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2B959D98-2A86-44E3-A5D7-46D616EE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857" y="1930808"/>
                <a:ext cx="1996225" cy="965915"/>
              </a:xfrm>
              <a:prstGeom prst="rect">
                <a:avLst/>
              </a:prstGeom>
              <a:blipFill>
                <a:blip r:embed="rId5"/>
                <a:stretch>
                  <a:fillRect l="-211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0F539E4-C8E6-43E2-9A84-35D8950FC1D2}"/>
                  </a:ext>
                </a:extLst>
              </p:cNvPr>
              <p:cNvSpPr/>
              <p:nvPr/>
            </p:nvSpPr>
            <p:spPr>
              <a:xfrm>
                <a:off x="7235781" y="3413974"/>
                <a:ext cx="1996225" cy="96591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CL" dirty="0"/>
                  <a:t>Domf = R</a:t>
                </a:r>
              </a:p>
              <a:p>
                <a:r>
                  <a:rPr lang="es-CL" dirty="0" err="1"/>
                  <a:t>Recf</a:t>
                </a:r>
                <a:r>
                  <a:rPr lang="es-CL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L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0F539E4-C8E6-43E2-9A84-35D8950FC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781" y="3413974"/>
                <a:ext cx="1996225" cy="965915"/>
              </a:xfrm>
              <a:prstGeom prst="rect">
                <a:avLst/>
              </a:prstGeom>
              <a:blipFill>
                <a:blip r:embed="rId6"/>
                <a:stretch>
                  <a:fillRect l="-242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941809C-1A32-475B-8826-AF9313A6C0DC}"/>
              </a:ext>
            </a:extLst>
          </p:cNvPr>
          <p:cNvCxnSpPr/>
          <p:nvPr/>
        </p:nvCxnSpPr>
        <p:spPr>
          <a:xfrm flipH="1" flipV="1">
            <a:off x="9625914" y="3413974"/>
            <a:ext cx="1114507" cy="1244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028C7EA-179E-47A1-8EEC-3F1973B60F34}"/>
              </a:ext>
            </a:extLst>
          </p:cNvPr>
          <p:cNvSpPr txBox="1"/>
          <p:nvPr/>
        </p:nvSpPr>
        <p:spPr>
          <a:xfrm>
            <a:off x="9633827" y="2402593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CC396F-CDC8-4484-A30B-A9DAF70F8ED4}"/>
              </a:ext>
            </a:extLst>
          </p:cNvPr>
          <p:cNvSpPr txBox="1"/>
          <p:nvPr/>
        </p:nvSpPr>
        <p:spPr>
          <a:xfrm>
            <a:off x="8233893" y="2435649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II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B40FA4B-A837-4F55-9860-4D0B6102CFBC}"/>
              </a:ext>
            </a:extLst>
          </p:cNvPr>
          <p:cNvCxnSpPr/>
          <p:nvPr/>
        </p:nvCxnSpPr>
        <p:spPr>
          <a:xfrm flipV="1">
            <a:off x="1729946" y="3429000"/>
            <a:ext cx="2038865" cy="1594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A50168-B3CF-4C38-AD3E-04C1C8B27E3B}"/>
              </a:ext>
            </a:extLst>
          </p:cNvPr>
          <p:cNvSpPr txBox="1"/>
          <p:nvPr/>
        </p:nvSpPr>
        <p:spPr>
          <a:xfrm>
            <a:off x="3655718" y="3389904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III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AD3480-1715-425B-9071-895BA6AC6508}"/>
              </a:ext>
            </a:extLst>
          </p:cNvPr>
          <p:cNvSpPr txBox="1"/>
          <p:nvPr/>
        </p:nvSpPr>
        <p:spPr>
          <a:xfrm>
            <a:off x="5255405" y="3389903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IV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3CA796D-5841-4697-BECC-3FB20CD94029}"/>
              </a:ext>
            </a:extLst>
          </p:cNvPr>
          <p:cNvSpPr/>
          <p:nvPr/>
        </p:nvSpPr>
        <p:spPr>
          <a:xfrm rot="18503054">
            <a:off x="-244705" y="653735"/>
            <a:ext cx="2064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1</a:t>
            </a:r>
          </a:p>
        </p:txBody>
      </p:sp>
    </p:spTree>
    <p:extLst>
      <p:ext uri="{BB962C8B-B14F-4D97-AF65-F5344CB8AC3E}">
        <p14:creationId xmlns:p14="http://schemas.microsoft.com/office/powerpoint/2010/main" val="39946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9C889C0F-FAE0-4A2F-80F5-7293310205F7}"/>
              </a:ext>
            </a:extLst>
          </p:cNvPr>
          <p:cNvSpPr/>
          <p:nvPr/>
        </p:nvSpPr>
        <p:spPr>
          <a:xfrm>
            <a:off x="4485503" y="1322173"/>
            <a:ext cx="284205" cy="481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33A46E1-BAA5-4B33-9836-22124610DFC0}"/>
              </a:ext>
            </a:extLst>
          </p:cNvPr>
          <p:cNvSpPr/>
          <p:nvPr/>
        </p:nvSpPr>
        <p:spPr>
          <a:xfrm>
            <a:off x="4893276" y="1322173"/>
            <a:ext cx="284205" cy="2720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E91CE2A-1DC5-42EE-8F09-D8B4F6A6B1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1578" y="545028"/>
                <a:ext cx="9603275" cy="1049235"/>
              </a:xfrm>
            </p:spPr>
            <p:txBody>
              <a:bodyPr>
                <a:normAutofit fontScale="90000"/>
              </a:bodyPr>
              <a:lstStyle/>
              <a:p>
                <a:r>
                  <a:rPr lang="es-CL" dirty="0"/>
                  <a:t>¿Cómo Hacerlo?</a:t>
                </a:r>
                <a:br>
                  <a:rPr lang="es-CL" dirty="0"/>
                </a:br>
                <a:r>
                  <a:rPr lang="es-CL" dirty="0"/>
                  <a:t>Dibuja y determina el dominio y recorrido de la función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0E91CE2A-1DC5-42EE-8F09-D8B4F6A6B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1578" y="545028"/>
                <a:ext cx="9603275" cy="1049235"/>
              </a:xfrm>
              <a:blipFill>
                <a:blip r:embed="rId2"/>
                <a:stretch>
                  <a:fillRect l="-1333" t="-10405" r="-1270" b="-381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6293BB-4F0A-4CAA-8017-C6AF428F5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Lo primero que debes mirar es su exponente,  como es 8, entonces es el caso </a:t>
                </a:r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r>
                  <a:rPr lang="es-CL" dirty="0">
                    <a:latin typeface="+mj-lt"/>
                    <a:cs typeface="Arial" panose="020B0604020202020204" pitchFamily="34" charset="0"/>
                  </a:rPr>
                  <a:t>Luego miramos el coeficiente a, como es positivo, indica que la curva se abre hacia arriba y como es mayor a uno o sea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s-CL" dirty="0">
                    <a:latin typeface="+mj-lt"/>
                  </a:rPr>
                  <a:t>, entonces se contrae.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6293BB-4F0A-4CAA-8017-C6AF428F5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 r="-4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4D10B6D-40F8-419D-8362-CDABD4097D7C}"/>
              </a:ext>
            </a:extLst>
          </p:cNvPr>
          <p:cNvCxnSpPr/>
          <p:nvPr/>
        </p:nvCxnSpPr>
        <p:spPr>
          <a:xfrm>
            <a:off x="5177481" y="1594263"/>
            <a:ext cx="1334530" cy="67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D97303C-2FBF-4527-8823-AADDC1451724}"/>
              </a:ext>
            </a:extLst>
          </p:cNvPr>
          <p:cNvCxnSpPr>
            <a:stCxn id="7" idx="4"/>
          </p:cNvCxnSpPr>
          <p:nvPr/>
        </p:nvCxnSpPr>
        <p:spPr>
          <a:xfrm>
            <a:off x="4627606" y="1804086"/>
            <a:ext cx="265670" cy="83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3A65C5D9-A770-484A-A1FD-ACDBFE7BB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051" y="3340979"/>
            <a:ext cx="2523225" cy="2978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E9B8A0-86FF-40D1-9D18-450ADD4BB5EE}"/>
                  </a:ext>
                </a:extLst>
              </p:cNvPr>
              <p:cNvSpPr txBox="1"/>
              <p:nvPr/>
            </p:nvSpPr>
            <p:spPr>
              <a:xfrm>
                <a:off x="5647038" y="3504027"/>
                <a:ext cx="5523470" cy="265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/>
                  <a:t>Dominio: miramos el eje x, nos damos cuenta que hay gráfica a la izquierda y derecha, por lo tanto cubre negativos, cero y positivo, por lo tanto su dominio son todo los </a:t>
                </a:r>
                <a:r>
                  <a:rPr lang="es-CL" dirty="0" err="1"/>
                  <a:t>relaes</a:t>
                </a:r>
                <a:r>
                  <a:rPr lang="es-CL" dirty="0"/>
                  <a:t>.    </a:t>
                </a:r>
                <a:r>
                  <a:rPr lang="es-CL" dirty="0" err="1"/>
                  <a:t>Domf</a:t>
                </a:r>
                <a:r>
                  <a:rPr lang="es-CL" dirty="0"/>
                  <a:t> : R</a:t>
                </a:r>
              </a:p>
              <a:p>
                <a:endParaRPr lang="es-CL" dirty="0"/>
              </a:p>
              <a:p>
                <a:r>
                  <a:rPr lang="es-CL" dirty="0"/>
                  <a:t>Recorrido: Miramos el eje Y, nos damos cuenta que hay gráfica solo arriba, por lo tanto cubre el cero y los positivos, entonces su recorrido es desde el cero hasta los reales positivos.     </a:t>
                </a:r>
                <a:r>
                  <a:rPr lang="es-CL" dirty="0" err="1"/>
                  <a:t>Recf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E9B8A0-86FF-40D1-9D18-450ADD4BB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38" y="3504027"/>
                <a:ext cx="5523470" cy="2652136"/>
              </a:xfrm>
              <a:prstGeom prst="rect">
                <a:avLst/>
              </a:prstGeom>
              <a:blipFill>
                <a:blip r:embed="rId6"/>
                <a:stretch>
                  <a:fillRect l="-883" t="-1379" b="-23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82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85473-E03B-4914-8248-C70E498E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/>
          <a:lstStyle/>
          <a:p>
            <a:r>
              <a:rPr lang="es-CL" dirty="0"/>
              <a:t>Función potencia de exponente</a:t>
            </a:r>
            <a:br>
              <a:rPr lang="es-CL" dirty="0"/>
            </a:br>
            <a:r>
              <a:rPr lang="es-CL" b="1" dirty="0">
                <a:solidFill>
                  <a:srgbClr val="FF0000"/>
                </a:solidFill>
              </a:rPr>
              <a:t>Impar positivo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FA3C94-9F7C-4172-BD6F-8B51A2B5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579" y="1274204"/>
            <a:ext cx="8463231" cy="2605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>
                <a:extLst>
                  <a:ext uri="{FF2B5EF4-FFF2-40B4-BE49-F238E27FC236}">
                    <a16:creationId xmlns:a16="http://schemas.microsoft.com/office/drawing/2014/main" id="{CA1FC63B-4A63-4DDD-866D-5B2BEF45D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5081" y="4079325"/>
                <a:ext cx="10281076" cy="203580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s-CL" dirty="0"/>
                  <a:t>Características: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positivo la grafica es </a:t>
                </a:r>
                <a:r>
                  <a:rPr lang="es-CL" dirty="0">
                    <a:solidFill>
                      <a:srgbClr val="FF0000"/>
                    </a:solidFill>
                  </a:rPr>
                  <a:t>creciente</a:t>
                </a:r>
                <a:r>
                  <a:rPr lang="es-CL" dirty="0"/>
                  <a:t> y esta dibujada en el I y III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el coeficiente a es negativo la gráfica es </a:t>
                </a:r>
                <a:r>
                  <a:rPr lang="es-CL" dirty="0">
                    <a:solidFill>
                      <a:srgbClr val="FF0000"/>
                    </a:solidFill>
                  </a:rPr>
                  <a:t>decreciente</a:t>
                </a:r>
                <a:r>
                  <a:rPr lang="es-CL" dirty="0"/>
                  <a:t> y está graficada en el II y IV cuadrante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s-CL" dirty="0"/>
                  <a:t> la gráfica se contrae (Las ramas se acercan al eje Y, su crecimiento es mas rápido)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s-CL" dirty="0"/>
                  <a:t>- Si  </a:t>
                </a:r>
                <a14:m>
                  <m:oMath xmlns:m="http://schemas.openxmlformats.org/officeDocument/2006/math">
                    <m:r>
                      <a:rPr lang="es-CL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s-CL" dirty="0"/>
                  <a:t> la gráfica se dilata (Las ramas se alejan del eje Y, su crecimiento es mas lento)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s-CL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7" name="Marcador de contenido 2">
                <a:extLst>
                  <a:ext uri="{FF2B5EF4-FFF2-40B4-BE49-F238E27FC236}">
                    <a16:creationId xmlns:a16="http://schemas.microsoft.com/office/drawing/2014/main" id="{CA1FC63B-4A63-4DDD-866D-5B2BEF45D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5081" y="4079325"/>
                <a:ext cx="10281076" cy="2035807"/>
              </a:xfrm>
              <a:blipFill>
                <a:blip r:embed="rId4"/>
                <a:stretch>
                  <a:fillRect l="-593" t="-32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1D587768-1A24-4A57-8A92-271D9281163B}"/>
              </a:ext>
            </a:extLst>
          </p:cNvPr>
          <p:cNvSpPr/>
          <p:nvPr/>
        </p:nvSpPr>
        <p:spPr>
          <a:xfrm>
            <a:off x="2277191" y="3232597"/>
            <a:ext cx="1714042" cy="758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/>
              <a:t>Domf</a:t>
            </a:r>
            <a:r>
              <a:rPr lang="es-CL" dirty="0"/>
              <a:t> = R</a:t>
            </a:r>
          </a:p>
          <a:p>
            <a:r>
              <a:rPr lang="es-CL" dirty="0" err="1"/>
              <a:t>Recf</a:t>
            </a:r>
            <a:r>
              <a:rPr lang="es-CL" dirty="0"/>
              <a:t> = 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5B55F2-EBEB-4EC3-8BDC-F7FF8A77CFDD}"/>
              </a:ext>
            </a:extLst>
          </p:cNvPr>
          <p:cNvSpPr/>
          <p:nvPr/>
        </p:nvSpPr>
        <p:spPr>
          <a:xfrm>
            <a:off x="7154562" y="3232596"/>
            <a:ext cx="1714043" cy="758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/>
              <a:t>Domf</a:t>
            </a:r>
            <a:r>
              <a:rPr lang="es-CL" dirty="0"/>
              <a:t> = R</a:t>
            </a:r>
          </a:p>
          <a:p>
            <a:r>
              <a:rPr lang="es-CL" dirty="0" err="1"/>
              <a:t>Recf</a:t>
            </a:r>
            <a:r>
              <a:rPr lang="es-CL" dirty="0"/>
              <a:t> = R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3F34EF5-ECA4-4DD0-90FE-D96AB7D73C34}"/>
              </a:ext>
            </a:extLst>
          </p:cNvPr>
          <p:cNvCxnSpPr/>
          <p:nvPr/>
        </p:nvCxnSpPr>
        <p:spPr>
          <a:xfrm flipV="1">
            <a:off x="1754659" y="2990335"/>
            <a:ext cx="1410962" cy="15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BC59DB-F888-4042-9925-339BEF5ABF56}"/>
              </a:ext>
            </a:extLst>
          </p:cNvPr>
          <p:cNvSpPr txBox="1"/>
          <p:nvPr/>
        </p:nvSpPr>
        <p:spPr>
          <a:xfrm>
            <a:off x="2907621" y="2086392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5E83A5-B4B6-4002-84C7-116DDF9A34F3}"/>
              </a:ext>
            </a:extLst>
          </p:cNvPr>
          <p:cNvSpPr txBox="1"/>
          <p:nvPr/>
        </p:nvSpPr>
        <p:spPr>
          <a:xfrm>
            <a:off x="1451579" y="2866494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III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C21B6FD-C6FE-4EB6-90C1-144A8826AF3A}"/>
              </a:ext>
            </a:extLst>
          </p:cNvPr>
          <p:cNvCxnSpPr/>
          <p:nvPr/>
        </p:nvCxnSpPr>
        <p:spPr>
          <a:xfrm flipH="1" flipV="1">
            <a:off x="8303741" y="2917485"/>
            <a:ext cx="2347783" cy="207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27CDB3-4CBA-45C0-A54A-F59F8FA356CD}"/>
              </a:ext>
            </a:extLst>
          </p:cNvPr>
          <p:cNvSpPr txBox="1"/>
          <p:nvPr/>
        </p:nvSpPr>
        <p:spPr>
          <a:xfrm>
            <a:off x="7620123" y="1958155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II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177D2A-4888-4EE4-A2D5-5C9D85F645CE}"/>
              </a:ext>
            </a:extLst>
          </p:cNvPr>
          <p:cNvSpPr txBox="1"/>
          <p:nvPr/>
        </p:nvSpPr>
        <p:spPr>
          <a:xfrm>
            <a:off x="9153237" y="2866494"/>
            <a:ext cx="78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/>
              <a:t>Cuad</a:t>
            </a:r>
            <a:r>
              <a:rPr lang="es-CL" dirty="0"/>
              <a:t>.</a:t>
            </a:r>
          </a:p>
          <a:p>
            <a:pPr algn="ctr"/>
            <a:r>
              <a:rPr lang="es-CL" dirty="0"/>
              <a:t> IV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25031F0-2B2A-45E6-AB93-85097A5340E5}"/>
              </a:ext>
            </a:extLst>
          </p:cNvPr>
          <p:cNvSpPr/>
          <p:nvPr/>
        </p:nvSpPr>
        <p:spPr>
          <a:xfrm rot="18503054">
            <a:off x="-244705" y="653735"/>
            <a:ext cx="2064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2</a:t>
            </a:r>
          </a:p>
        </p:txBody>
      </p:sp>
    </p:spTree>
    <p:extLst>
      <p:ext uri="{BB962C8B-B14F-4D97-AF65-F5344CB8AC3E}">
        <p14:creationId xmlns:p14="http://schemas.microsoft.com/office/powerpoint/2010/main" val="2551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2F72289-13B1-4DD3-9095-8AAC5611C59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1578" y="433816"/>
                <a:ext cx="9603275" cy="1049235"/>
              </a:xfrm>
            </p:spPr>
            <p:txBody>
              <a:bodyPr>
                <a:normAutofit fontScale="90000"/>
              </a:bodyPr>
              <a:lstStyle/>
              <a:p>
                <a:r>
                  <a:rPr lang="es-CL" dirty="0"/>
                  <a:t>¿Cómo Hacerlo?</a:t>
                </a:r>
                <a:br>
                  <a:rPr lang="es-CL" dirty="0"/>
                </a:br>
                <a:r>
                  <a:rPr lang="es-CL" dirty="0"/>
                  <a:t>Dibuja y determina el dominio y recorrido de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  2</m:t>
                        </m:r>
                      </m:den>
                    </m:f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F2F72289-13B1-4DD3-9095-8AAC5611C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1578" y="433816"/>
                <a:ext cx="9603275" cy="1049235"/>
              </a:xfrm>
              <a:blipFill>
                <a:blip r:embed="rId2"/>
                <a:stretch>
                  <a:fillRect l="-1333" t="-10465" r="-1270" b="-470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90160C4-41C3-4FAD-88BC-66BEF1E8C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Lo primero que debes mirar es su exponente,  como es 3, entonces es el caso </a:t>
                </a:r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r>
                  <a:rPr lang="es-CL" dirty="0">
                    <a:cs typeface="Arial" panose="020B0604020202020204" pitchFamily="34" charset="0"/>
                  </a:rPr>
                  <a:t>Luego miramos el coeficiente a, como es NEGATIVO , indica que la curva es decreciente y como su valor absoluto esta entre cero y uno o sea</a:t>
                </a:r>
                <a:r>
                  <a:rPr lang="es-CL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L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s-CL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2</m:t>
                            </m:r>
                          </m:den>
                        </m:f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s-CL" dirty="0"/>
                  <a:t>, entonces se dilata.</a:t>
                </a:r>
              </a:p>
              <a:p>
                <a:r>
                  <a:rPr lang="es-CL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90160C4-41C3-4FAD-88BC-66BEF1E8C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 r="-50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5C5B1986-DD0E-4ED9-98AF-9F41D372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651346" y="3713845"/>
            <a:ext cx="2591817" cy="27103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249EA4-CAB7-4FCB-B9C5-0E77295AD245}"/>
              </a:ext>
            </a:extLst>
          </p:cNvPr>
          <p:cNvSpPr txBox="1"/>
          <p:nvPr/>
        </p:nvSpPr>
        <p:spPr>
          <a:xfrm>
            <a:off x="5758249" y="3991232"/>
            <a:ext cx="498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Dominio: R</a:t>
            </a:r>
          </a:p>
          <a:p>
            <a:r>
              <a:rPr lang="es-CL" dirty="0"/>
              <a:t>Recorrido: R</a:t>
            </a:r>
          </a:p>
        </p:txBody>
      </p:sp>
    </p:spTree>
    <p:extLst>
      <p:ext uri="{BB962C8B-B14F-4D97-AF65-F5344CB8AC3E}">
        <p14:creationId xmlns:p14="http://schemas.microsoft.com/office/powerpoint/2010/main" val="288962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8515C-7E3D-4114-860B-24F2B4F3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r>
              <a:rPr lang="es-CL" dirty="0"/>
              <a:t>Función potencia de exponente</a:t>
            </a:r>
            <a:br>
              <a:rPr lang="es-CL" dirty="0"/>
            </a:br>
            <a:r>
              <a:rPr lang="es-CL" b="1" dirty="0">
                <a:solidFill>
                  <a:srgbClr val="FF0000"/>
                </a:solidFill>
              </a:rPr>
              <a:t>Par negativo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EB13FC-22BC-4E52-B9CB-DF32A162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8448" y="1314156"/>
            <a:ext cx="8755103" cy="2282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17BC8B7-1B1C-4AD2-9C19-8A4E6D2693E1}"/>
                  </a:ext>
                </a:extLst>
              </p:cNvPr>
              <p:cNvSpPr/>
              <p:nvPr/>
            </p:nvSpPr>
            <p:spPr>
              <a:xfrm>
                <a:off x="654908" y="3596894"/>
                <a:ext cx="10577384" cy="2582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positivo la grafica va de creciente a decreciente y esta dibujada en el I y II cuadrante</a:t>
                </a:r>
              </a:p>
              <a:p>
                <a:pPr>
                  <a:lnSpc>
                    <a:spcPct val="110000"/>
                  </a:lnSpc>
                </a:pPr>
                <a:r>
                  <a:rPr lang="es-CL" dirty="0"/>
                  <a:t>- Si el coeficiente </a:t>
                </a:r>
                <a:r>
                  <a:rPr lang="es-CL" b="1" dirty="0"/>
                  <a:t>a</a:t>
                </a:r>
                <a:r>
                  <a:rPr lang="es-CL" dirty="0"/>
                  <a:t> es negativo la gráfica va de decreciente a creciente y está graficada en el III y IV cuadrante</a:t>
                </a:r>
              </a:p>
              <a:p>
                <a:pPr>
                  <a:lnSpc>
                    <a:spcPct val="110000"/>
                  </a:lnSpc>
                </a:pPr>
                <a:r>
                  <a:rPr lang="es-CL" dirty="0"/>
                  <a:t>-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s-CL" dirty="0"/>
                  <a:t> la gráfica se dilata (Las ramas se alejan al eje Y, su crecimiento es mas rápido)</a:t>
                </a:r>
              </a:p>
              <a:p>
                <a:pPr>
                  <a:lnSpc>
                    <a:spcPct val="110000"/>
                  </a:lnSpc>
                  <a:buFontTx/>
                  <a:buChar char="-"/>
                </a:pPr>
                <a:r>
                  <a:rPr lang="es-CL" dirty="0"/>
                  <a:t>Si  </a:t>
                </a:r>
                <a14:m>
                  <m:oMath xmlns:m="http://schemas.openxmlformats.org/officeDocument/2006/math">
                    <m:r>
                      <a:rPr lang="es-CL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s-CL" dirty="0"/>
                  <a:t> la gráfica se contrae (Las ramas se acercan del eje Y, su crecimiento es mas lento)</a:t>
                </a:r>
              </a:p>
              <a:p>
                <a:pPr>
                  <a:lnSpc>
                    <a:spcPct val="110000"/>
                  </a:lnSpc>
                  <a:buFontTx/>
                  <a:buChar char="-"/>
                </a:pPr>
                <a:r>
                  <a:rPr lang="es-CL" dirty="0"/>
                  <a:t>En todos los casos tanto el dominio de f es el conjunto de todos los números reales menos el cero. Es decir, </a:t>
                </a:r>
                <a:r>
                  <a:rPr lang="es-CL" dirty="0" err="1"/>
                  <a:t>dom</a:t>
                </a:r>
                <a:r>
                  <a:rPr lang="es-CL" dirty="0"/>
                  <a:t> f = R – {0}, Sin embargo, el recorrido de f , depende del signo de </a:t>
                </a:r>
                <a:r>
                  <a:rPr lang="es-CL" b="1" dirty="0"/>
                  <a:t>a</a:t>
                </a:r>
                <a:r>
                  <a:rPr lang="es-CL" dirty="0"/>
                  <a:t>, si es positivo </a:t>
                </a:r>
                <a:r>
                  <a:rPr lang="es-CL" dirty="0" err="1"/>
                  <a:t>Recf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dirty="0"/>
                  <a:t>, si es negativo </a:t>
                </a:r>
                <a:r>
                  <a:rPr lang="es-CL" dirty="0" err="1"/>
                  <a:t>Recf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s-CL" dirty="0"/>
              </a:p>
              <a:p>
                <a:pPr>
                  <a:lnSpc>
                    <a:spcPct val="110000"/>
                  </a:lnSpc>
                  <a:buFontTx/>
                  <a:buChar char="-"/>
                </a:pPr>
                <a:r>
                  <a:rPr lang="es-CL" dirty="0"/>
                  <a:t>En este caso, los ejes X e Y son asíntotas de la función.</a:t>
                </a: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17BC8B7-1B1C-4AD2-9C19-8A4E6D269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596894"/>
                <a:ext cx="10577384" cy="2582310"/>
              </a:xfrm>
              <a:prstGeom prst="rect">
                <a:avLst/>
              </a:prstGeom>
              <a:blipFill>
                <a:blip r:embed="rId4"/>
                <a:stretch>
                  <a:fillRect l="-461" t="-9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63CCE8F-9931-4377-8023-4BF78F7BE143}"/>
              </a:ext>
            </a:extLst>
          </p:cNvPr>
          <p:cNvCxnSpPr/>
          <p:nvPr/>
        </p:nvCxnSpPr>
        <p:spPr>
          <a:xfrm flipV="1">
            <a:off x="2953265" y="2866768"/>
            <a:ext cx="939113" cy="86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2538DE9-CA23-4B1A-B1C9-6FA3F365212C}"/>
              </a:ext>
            </a:extLst>
          </p:cNvPr>
          <p:cNvCxnSpPr/>
          <p:nvPr/>
        </p:nvCxnSpPr>
        <p:spPr>
          <a:xfrm flipV="1">
            <a:off x="2953265" y="2682506"/>
            <a:ext cx="5288692" cy="144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BF5846-28CC-4573-966B-EAC1CFC2AE97}"/>
              </a:ext>
            </a:extLst>
          </p:cNvPr>
          <p:cNvSpPr/>
          <p:nvPr/>
        </p:nvSpPr>
        <p:spPr>
          <a:xfrm rot="18503054">
            <a:off x="-244705" y="653735"/>
            <a:ext cx="2064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3</a:t>
            </a:r>
          </a:p>
        </p:txBody>
      </p:sp>
    </p:spTree>
    <p:extLst>
      <p:ext uri="{BB962C8B-B14F-4D97-AF65-F5344CB8AC3E}">
        <p14:creationId xmlns:p14="http://schemas.microsoft.com/office/powerpoint/2010/main" val="418034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91B2A27B-F77F-45BD-AC77-20A46A4970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25720" y="402358"/>
                <a:ext cx="9603275" cy="1049235"/>
              </a:xfrm>
            </p:spPr>
            <p:txBody>
              <a:bodyPr>
                <a:normAutofit fontScale="90000"/>
              </a:bodyPr>
              <a:lstStyle/>
              <a:p>
                <a:r>
                  <a:rPr lang="es-CL" dirty="0"/>
                  <a:t>¿Cómo Hacerlo?</a:t>
                </a:r>
                <a:br>
                  <a:rPr lang="es-CL" dirty="0"/>
                </a:br>
                <a:r>
                  <a:rPr lang="es-CL" dirty="0"/>
                  <a:t>Dibuja y determina el dominio y recorrido de la función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91B2A27B-F77F-45BD-AC77-20A46A497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5720" y="402358"/>
                <a:ext cx="9603275" cy="1049235"/>
              </a:xfrm>
              <a:blipFill>
                <a:blip r:embed="rId2"/>
                <a:stretch>
                  <a:fillRect l="-1332" t="-10465" r="-1206" b="-389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C57EDA-E2AA-451E-9A07-70928BCF1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Lo primero que debes mirar es su exponente,  como es -4, entonces es el caso </a:t>
                </a:r>
                <a:r>
                  <a:rPr lang="es-CL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r>
                  <a:rPr lang="es-CL" dirty="0">
                    <a:cs typeface="Arial" panose="020B0604020202020204" pitchFamily="34" charset="0"/>
                  </a:rPr>
                  <a:t>Luego miramos el coeficiente </a:t>
                </a:r>
                <a:r>
                  <a:rPr lang="es-CL" b="1" dirty="0">
                    <a:cs typeface="Arial" panose="020B0604020202020204" pitchFamily="34" charset="0"/>
                  </a:rPr>
                  <a:t>a</a:t>
                </a:r>
                <a:r>
                  <a:rPr lang="es-CL" dirty="0">
                    <a:cs typeface="Arial" panose="020B0604020202020204" pitchFamily="34" charset="0"/>
                  </a:rPr>
                  <a:t>, como es NEGATIVO , indica que la curva se abre hacia abajo y pasa de decreciente a creciente, dibujada en el III y IV cuadrante, además como su valor absoluto es mayor a uno o sea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s-CL" dirty="0"/>
                  <a:t>, entonces se dilata.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9C57EDA-E2AA-451E-9A07-70928BCF1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1" t="-177" r="-12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B30048E7-4912-4263-B077-1398AC688EA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606379" y="3741038"/>
            <a:ext cx="5958420" cy="255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5E64230-4CE4-498C-BF0E-AD2F92C04EF2}"/>
                  </a:ext>
                </a:extLst>
              </p:cNvPr>
              <p:cNvSpPr txBox="1"/>
              <p:nvPr/>
            </p:nvSpPr>
            <p:spPr>
              <a:xfrm>
                <a:off x="8093676" y="3978876"/>
                <a:ext cx="31159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dirty="0"/>
                  <a:t>Domf: R - {0}</a:t>
                </a:r>
              </a:p>
              <a:p>
                <a:r>
                  <a:rPr lang="es-CL" dirty="0" err="1"/>
                  <a:t>Recf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 err="1"/>
                  <a:t>Asintotas</a:t>
                </a:r>
                <a:r>
                  <a:rPr lang="es-CL" dirty="0"/>
                  <a:t> en X e Y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5E64230-4CE4-498C-BF0E-AD2F92C04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676" y="3978876"/>
                <a:ext cx="3115978" cy="923330"/>
              </a:xfrm>
              <a:prstGeom prst="rect">
                <a:avLst/>
              </a:prstGeom>
              <a:blipFill>
                <a:blip r:embed="rId5"/>
                <a:stretch>
                  <a:fillRect l="-1761" t="-3974" b="-99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9823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10643</TotalTime>
  <Words>1359</Words>
  <Application>Microsoft Office PowerPoint</Application>
  <PresentationFormat>Panorámica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Gill Sans MT</vt:lpstr>
      <vt:lpstr>Tw Cen MT</vt:lpstr>
      <vt:lpstr>Wingdings</vt:lpstr>
      <vt:lpstr>Galería</vt:lpstr>
      <vt:lpstr>Función potencia</vt:lpstr>
      <vt:lpstr>Instrucciones</vt:lpstr>
      <vt:lpstr>Forma de una función potencia</vt:lpstr>
      <vt:lpstr>Función potencia de exponente par positivo</vt:lpstr>
      <vt:lpstr>¿Cómo Hacerlo? Dibuja y determina el dominio y recorrido de la función f(x)=5x^8</vt:lpstr>
      <vt:lpstr>Función potencia de exponente Impar positivo</vt:lpstr>
      <vt:lpstr>¿Cómo Hacerlo? Dibuja y determina el dominio y recorrido de la función f(x)=(-1)/(  2) x^3</vt:lpstr>
      <vt:lpstr>Función potencia de exponente Par negativo</vt:lpstr>
      <vt:lpstr>¿Cómo Hacerlo? Dibuja y determina el dominio y recorrido de la función f(x)=-5x^(-4)</vt:lpstr>
      <vt:lpstr>Función potencias de exponente Impar negativo</vt:lpstr>
      <vt:lpstr>¿Cómo Hacerlo? Dibuja y determina el dominio y recorrido de la función f(x)=0,3x^(-7)</vt:lpstr>
      <vt:lpstr>Ejercicios Propuestos</vt:lpstr>
      <vt:lpstr>Ejercicios propuestos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Función potencia</dc:title>
  <dc:creator>Paula Moreno</dc:creator>
  <cp:lastModifiedBy>Alondra</cp:lastModifiedBy>
  <cp:revision>20</cp:revision>
  <dcterms:created xsi:type="dcterms:W3CDTF">2020-03-11T19:09:35Z</dcterms:created>
  <dcterms:modified xsi:type="dcterms:W3CDTF">2020-03-25T20:07:51Z</dcterms:modified>
</cp:coreProperties>
</file>