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1" r:id="rId1"/>
  </p:sldMasterIdLst>
  <p:sldIdLst>
    <p:sldId id="256" r:id="rId2"/>
    <p:sldId id="257" r:id="rId3"/>
    <p:sldId id="258" r:id="rId4"/>
    <p:sldId id="265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552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26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68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060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0040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867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88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0874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173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998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80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615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788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846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6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05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8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7280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CiHXsTYWC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98170" y="3187337"/>
            <a:ext cx="7126285" cy="919442"/>
          </a:xfrm>
        </p:spPr>
        <p:txBody>
          <a:bodyPr/>
          <a:lstStyle/>
          <a:p>
            <a:r>
              <a:rPr lang="es-CL" dirty="0"/>
              <a:t>Cualidades del sonido</a:t>
            </a: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4733107" y="5516880"/>
            <a:ext cx="7126285" cy="9194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000" dirty="0">
                <a:latin typeface="Arial Rounded MT Bold" panose="020F0704030504030204" pitchFamily="34" charset="0"/>
              </a:rPr>
              <a:t>Objetivo: Reconocer y reforzar contenidos sobre el sonido y sus cualidades.</a:t>
            </a:r>
          </a:p>
        </p:txBody>
      </p:sp>
    </p:spTree>
    <p:extLst>
      <p:ext uri="{BB962C8B-B14F-4D97-AF65-F5344CB8AC3E}">
        <p14:creationId xmlns:p14="http://schemas.microsoft.com/office/powerpoint/2010/main" val="4089786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2942445" cy="1119115"/>
          </a:xfrm>
        </p:spPr>
        <p:txBody>
          <a:bodyPr/>
          <a:lstStyle/>
          <a:p>
            <a:r>
              <a:rPr lang="es-CL" dirty="0"/>
              <a:t>EL SONIDO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80320" y="1985490"/>
            <a:ext cx="6687131" cy="4450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CL" sz="2800" dirty="0">
              <a:latin typeface="Arial Rounded MT Bold" panose="020F0704030504030204" pitchFamily="34" charset="0"/>
            </a:endParaRPr>
          </a:p>
        </p:txBody>
      </p:sp>
      <p:pic>
        <p:nvPicPr>
          <p:cNvPr id="6" name="SCiHXsTYWC4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12731" y="2269532"/>
            <a:ext cx="7220508" cy="4061536"/>
          </a:xfrm>
          <a:prstGeom prst="rect">
            <a:avLst/>
          </a:prstGeom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3622766" y="753226"/>
            <a:ext cx="6810103" cy="11191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000" dirty="0">
                <a:latin typeface="Arial Rounded MT Bold" panose="020F0704030504030204" pitchFamily="34" charset="0"/>
              </a:rPr>
              <a:t>Reproduce el siguiente video y pon mucha atención…</a:t>
            </a:r>
          </a:p>
        </p:txBody>
      </p:sp>
    </p:spTree>
    <p:extLst>
      <p:ext uri="{BB962C8B-B14F-4D97-AF65-F5344CB8AC3E}">
        <p14:creationId xmlns:p14="http://schemas.microsoft.com/office/powerpoint/2010/main" val="1908854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Podemos decir que…</a:t>
            </a: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80321" y="2037742"/>
            <a:ext cx="9613861" cy="46591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s-CL" sz="2800" dirty="0">
                <a:latin typeface="Arial Rounded MT Bold" panose="020F0704030504030204" pitchFamily="34" charset="0"/>
              </a:rPr>
              <a:t>El sonido se produce cuando hay movimiento de un cuerpo (objeto o cosa)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L" sz="2800" dirty="0">
                <a:latin typeface="Arial Rounded MT Bold" panose="020F0704030504030204" pitchFamily="34" charset="0"/>
              </a:rPr>
              <a:t>Al vibrar el cuerpo en movimiento produce ondas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L" sz="2800" dirty="0">
                <a:latin typeface="Arial Rounded MT Bold" panose="020F0704030504030204" pitchFamily="34" charset="0"/>
              </a:rPr>
              <a:t>Estas ondas viajan por un medio (aire, agua o elementos sólidos)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L" sz="2800" dirty="0">
                <a:latin typeface="Arial Rounded MT Bold" panose="020F0704030504030204" pitchFamily="34" charset="0"/>
              </a:rPr>
              <a:t>Las ondas no se propagan en el vacío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L" sz="2800" dirty="0">
                <a:latin typeface="Arial Rounded MT Bold" panose="020F0704030504030204" pitchFamily="34" charset="0"/>
              </a:rPr>
              <a:t>Estas ondas sonoras llegan por medio de nuestros oídos a nuestro cerebro, el cual interpreta el sonido escuchado.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CL" sz="28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283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El sonido cuenta con ciertas cualidades o características…</a:t>
            </a:r>
          </a:p>
        </p:txBody>
      </p:sp>
      <p:pic>
        <p:nvPicPr>
          <p:cNvPr id="1026" name="Picture 2" descr="Resultado de imagen de cualidades del sonido para niñ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1" t="2175" r="6724" b="13818"/>
          <a:stretch/>
        </p:blipFill>
        <p:spPr bwMode="auto">
          <a:xfrm>
            <a:off x="2499359" y="2188446"/>
            <a:ext cx="6183087" cy="43081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374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444137" y="896983"/>
            <a:ext cx="90307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5400" dirty="0"/>
              <a:t>PARA ENTENDERLO MEJOR…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44137" y="1959429"/>
            <a:ext cx="110947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ALTURA </a:t>
            </a:r>
            <a:r>
              <a:rPr lang="es-CL" sz="2400" dirty="0">
                <a:latin typeface="Arial Rounded MT Bold" panose="020F0704030504030204" pitchFamily="34" charset="0"/>
              </a:rPr>
              <a:t>ES LA CUALIDAD QUE PERMITE RECONOCER SONIDOS </a:t>
            </a:r>
            <a:r>
              <a:rPr lang="es-CL" sz="2400" dirty="0">
                <a:solidFill>
                  <a:srgbClr val="00FFFF"/>
                </a:solidFill>
                <a:latin typeface="Arial Rounded MT Bold" panose="020F0704030504030204" pitchFamily="34" charset="0"/>
              </a:rPr>
              <a:t>AGUDOS</a:t>
            </a:r>
            <a:r>
              <a:rPr lang="es-CL" sz="2400" dirty="0">
                <a:latin typeface="Arial Rounded MT Bold" panose="020F0704030504030204" pitchFamily="34" charset="0"/>
              </a:rPr>
              <a:t> COMO UN PAJARITO Y </a:t>
            </a:r>
            <a:r>
              <a:rPr lang="es-CL" sz="2400" dirty="0">
                <a:solidFill>
                  <a:srgbClr val="00FFFF"/>
                </a:solidFill>
                <a:latin typeface="Arial Rounded MT Bold" panose="020F0704030504030204" pitchFamily="34" charset="0"/>
              </a:rPr>
              <a:t>GRAVES</a:t>
            </a:r>
            <a:r>
              <a:rPr lang="es-CL" sz="2400" dirty="0">
                <a:latin typeface="Arial Rounded MT Bold" panose="020F0704030504030204" pitchFamily="34" charset="0"/>
              </a:rPr>
              <a:t> COMO UN TAMBOR</a:t>
            </a:r>
          </a:p>
          <a:p>
            <a:endParaRPr lang="es-CL" sz="2400" dirty="0"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DURACIÓN </a:t>
            </a:r>
            <a:r>
              <a:rPr lang="es-CL" sz="2400" dirty="0">
                <a:latin typeface="Arial Rounded MT Bold" panose="020F0704030504030204" pitchFamily="34" charset="0"/>
              </a:rPr>
              <a:t>NOS AYUDA A SABER SI UN SONIDO ES </a:t>
            </a:r>
            <a:r>
              <a:rPr lang="es-CL" sz="2400" dirty="0">
                <a:solidFill>
                  <a:srgbClr val="00FFFF"/>
                </a:solidFill>
                <a:latin typeface="Arial Rounded MT Bold" panose="020F0704030504030204" pitchFamily="34" charset="0"/>
              </a:rPr>
              <a:t>CORTO</a:t>
            </a:r>
            <a:r>
              <a:rPr lang="es-CL" sz="2400" dirty="0">
                <a:latin typeface="Arial Rounded MT Bold" panose="020F0704030504030204" pitchFamily="34" charset="0"/>
              </a:rPr>
              <a:t> COMO UN MARTILLAZO O UN SONIDO </a:t>
            </a:r>
            <a:r>
              <a:rPr lang="es-CL" sz="2400" dirty="0">
                <a:solidFill>
                  <a:srgbClr val="00FFFF"/>
                </a:solidFill>
                <a:latin typeface="Arial Rounded MT Bold" panose="020F0704030504030204" pitchFamily="34" charset="0"/>
              </a:rPr>
              <a:t>LARGO</a:t>
            </a:r>
            <a:r>
              <a:rPr lang="es-CL" sz="2400" dirty="0">
                <a:latin typeface="Arial Rounded MT Bold" panose="020F0704030504030204" pitchFamily="34" charset="0"/>
              </a:rPr>
              <a:t> COMO UNA CAMPANILLA</a:t>
            </a:r>
          </a:p>
          <a:p>
            <a:endParaRPr lang="es-CL" sz="2400" dirty="0"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INTENSIDAD </a:t>
            </a:r>
            <a:r>
              <a:rPr lang="es-CL" sz="2400" dirty="0">
                <a:latin typeface="Arial Rounded MT Bold" panose="020F0704030504030204" pitchFamily="34" charset="0"/>
              </a:rPr>
              <a:t>HACE DIFERENCIA ENTRE SONIDOS </a:t>
            </a:r>
            <a:r>
              <a:rPr lang="es-CL" sz="2400" dirty="0">
                <a:solidFill>
                  <a:srgbClr val="00FFFF"/>
                </a:solidFill>
                <a:latin typeface="Arial Rounded MT Bold" panose="020F0704030504030204" pitchFamily="34" charset="0"/>
              </a:rPr>
              <a:t>FUERTES</a:t>
            </a:r>
            <a:r>
              <a:rPr lang="es-CL" sz="2400" dirty="0">
                <a:latin typeface="Arial Rounded MT Bold" panose="020F0704030504030204" pitchFamily="34" charset="0"/>
              </a:rPr>
              <a:t> COMO UN ESTALLIDO Y SONIDOS </a:t>
            </a:r>
            <a:r>
              <a:rPr lang="es-CL" sz="2400" dirty="0">
                <a:solidFill>
                  <a:srgbClr val="00FFFF"/>
                </a:solidFill>
                <a:latin typeface="Arial Rounded MT Bold" panose="020F0704030504030204" pitchFamily="34" charset="0"/>
              </a:rPr>
              <a:t>SUAVES </a:t>
            </a:r>
            <a:r>
              <a:rPr lang="es-CL" sz="2400" dirty="0">
                <a:latin typeface="Arial Rounded MT Bold" panose="020F0704030504030204" pitchFamily="34" charset="0"/>
              </a:rPr>
              <a:t>O </a:t>
            </a:r>
            <a:r>
              <a:rPr lang="es-CL" sz="2400" dirty="0">
                <a:solidFill>
                  <a:srgbClr val="00FFFF"/>
                </a:solidFill>
                <a:latin typeface="Arial Rounded MT Bold" panose="020F0704030504030204" pitchFamily="34" charset="0"/>
              </a:rPr>
              <a:t>DÉBILES</a:t>
            </a:r>
            <a:r>
              <a:rPr lang="es-CL" sz="2400" dirty="0">
                <a:latin typeface="Arial Rounded MT Bold" panose="020F0704030504030204" pitchFamily="34" charset="0"/>
              </a:rPr>
              <a:t> COMO UN SUSURRO</a:t>
            </a:r>
          </a:p>
          <a:p>
            <a:endParaRPr lang="es-CL" sz="2400" dirty="0"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4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EL TIMBRE </a:t>
            </a:r>
            <a:r>
              <a:rPr lang="es-CL" sz="2400" dirty="0">
                <a:latin typeface="Arial Rounded MT Bold" panose="020F0704030504030204" pitchFamily="34" charset="0"/>
              </a:rPr>
              <a:t>ES AQUELLA CARACTERÍSTICA QUE NOS PERMITE SABER CUÁL ES EL TIPO DE SONIDO, DE DÓNDE PROVIENE…POR EJEMPLO SABEMOS QUÉ INSTRUMENTO ESTAMOS ESCUCHANDO POR SU TIMBRE.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L" sz="2400" dirty="0"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CL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519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661851" y="879566"/>
            <a:ext cx="109640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5400" dirty="0"/>
              <a:t>ACTIVIDAD</a:t>
            </a:r>
          </a:p>
          <a:p>
            <a:endParaRPr lang="es-CL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latin typeface="Arial Rounded MT Bold" panose="020F0704030504030204" pitchFamily="34" charset="0"/>
              </a:rPr>
              <a:t>Busca y recorta imágenes pequeñas de distintos elementos que produzcan sonidos (3 de cada tipo)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latin typeface="Arial Rounded MT Bold" panose="020F0704030504030204" pitchFamily="34" charset="0"/>
              </a:rPr>
              <a:t>En hoja de block (si no tienes block puedes realizar el trabajo en tu cuaderno) dibuja el siguiente esquema y luego pega cada recorte clasificándolo según corresponda: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latin typeface="Arial Rounded MT Bold" panose="020F0704030504030204" pitchFamily="34" charset="0"/>
              </a:rPr>
              <a:t>NOTA: SI NO TIENES RECORTES O NO PUEDES IMPRIMIR, PUEDES DIBUJAR LOS ELEMENTOS.  ESTE TRABAJO SE PRESENTARÁ DE VUELTA A CLASES PRESENCIALES.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latin typeface="Arial Rounded MT Bold" panose="020F0704030504030204" pitchFamily="34" charset="0"/>
              </a:rPr>
              <a:t>Manos a la Obra!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>
                <a:latin typeface="Arial Rounded MT Bold" panose="020F0704030504030204" pitchFamily="34" charset="0"/>
              </a:rPr>
              <a:t>Saludos de tus profesoras….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313955" y="3781585"/>
            <a:ext cx="323958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dirty="0">
                <a:solidFill>
                  <a:schemeClr val="bg1"/>
                </a:solidFill>
                <a:latin typeface="Arial Rounded MT Bold" panose="020F0704030504030204" pitchFamily="34" charset="0"/>
              </a:rPr>
              <a:t>CUALIDADES DEL SONIDO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661851" y="4778666"/>
            <a:ext cx="1193075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dirty="0">
                <a:solidFill>
                  <a:schemeClr val="bg1"/>
                </a:solidFill>
                <a:latin typeface="Arial Rounded MT Bold" panose="020F0704030504030204" pitchFamily="34" charset="0"/>
              </a:rPr>
              <a:t>ALTURA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4783182" y="4778666"/>
            <a:ext cx="1476104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dirty="0">
                <a:solidFill>
                  <a:schemeClr val="bg1"/>
                </a:solidFill>
                <a:latin typeface="Arial Rounded MT Bold" panose="020F0704030504030204" pitchFamily="34" charset="0"/>
              </a:rPr>
              <a:t>DURACIÓN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8865323" y="4778666"/>
            <a:ext cx="1802675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dirty="0">
                <a:solidFill>
                  <a:schemeClr val="bg1"/>
                </a:solidFill>
                <a:latin typeface="Arial Rounded MT Bold" panose="020F0704030504030204" pitchFamily="34" charset="0"/>
              </a:rPr>
              <a:t>INTENSIDAD</a:t>
            </a:r>
          </a:p>
        </p:txBody>
      </p:sp>
      <p:sp>
        <p:nvSpPr>
          <p:cNvPr id="12" name="CuadroTexto 11"/>
          <p:cNvSpPr txBox="1"/>
          <p:nvPr/>
        </p:nvSpPr>
        <p:spPr>
          <a:xfrm>
            <a:off x="76199" y="5930351"/>
            <a:ext cx="2364378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CL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PEGAR 3 RECORTES DE C/U</a:t>
            </a:r>
          </a:p>
        </p:txBody>
      </p:sp>
      <p:cxnSp>
        <p:nvCxnSpPr>
          <p:cNvPr id="16" name="Conector recto 15"/>
          <p:cNvCxnSpPr/>
          <p:nvPr/>
        </p:nvCxnSpPr>
        <p:spPr>
          <a:xfrm>
            <a:off x="1258388" y="4432386"/>
            <a:ext cx="8508271" cy="2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5512523" y="4120940"/>
            <a:ext cx="0" cy="581689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>
            <a:off x="1258388" y="4411784"/>
            <a:ext cx="0" cy="30826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9749241" y="4432386"/>
            <a:ext cx="0" cy="308262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/>
          <p:cNvSpPr txBox="1"/>
          <p:nvPr/>
        </p:nvSpPr>
        <p:spPr>
          <a:xfrm>
            <a:off x="134982" y="5469442"/>
            <a:ext cx="918756" cy="2869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AGUDOS</a:t>
            </a:r>
          </a:p>
        </p:txBody>
      </p:sp>
      <p:sp>
        <p:nvSpPr>
          <p:cNvPr id="25" name="CuadroTexto 24"/>
          <p:cNvSpPr txBox="1"/>
          <p:nvPr/>
        </p:nvSpPr>
        <p:spPr>
          <a:xfrm>
            <a:off x="1406433" y="5469442"/>
            <a:ext cx="918756" cy="2869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GRAVES</a:t>
            </a:r>
          </a:p>
        </p:txBody>
      </p:sp>
      <p:sp>
        <p:nvSpPr>
          <p:cNvPr id="26" name="CuadroTexto 25"/>
          <p:cNvSpPr txBox="1"/>
          <p:nvPr/>
        </p:nvSpPr>
        <p:spPr>
          <a:xfrm>
            <a:off x="4328156" y="5488550"/>
            <a:ext cx="918756" cy="2869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CORTOS</a:t>
            </a:r>
          </a:p>
        </p:txBody>
      </p:sp>
      <p:sp>
        <p:nvSpPr>
          <p:cNvPr id="27" name="CuadroTexto 26"/>
          <p:cNvSpPr txBox="1"/>
          <p:nvPr/>
        </p:nvSpPr>
        <p:spPr>
          <a:xfrm>
            <a:off x="5599607" y="5488550"/>
            <a:ext cx="918756" cy="2869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LARGOS</a:t>
            </a:r>
          </a:p>
        </p:txBody>
      </p:sp>
      <p:sp>
        <p:nvSpPr>
          <p:cNvPr id="28" name="CuadroTexto 27"/>
          <p:cNvSpPr txBox="1"/>
          <p:nvPr/>
        </p:nvSpPr>
        <p:spPr>
          <a:xfrm>
            <a:off x="8725982" y="5469442"/>
            <a:ext cx="918756" cy="2869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FUERTES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9997433" y="5469442"/>
            <a:ext cx="918756" cy="28692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L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SUAVES</a:t>
            </a:r>
          </a:p>
        </p:txBody>
      </p:sp>
      <p:cxnSp>
        <p:nvCxnSpPr>
          <p:cNvPr id="30" name="Conector recto 29"/>
          <p:cNvCxnSpPr/>
          <p:nvPr/>
        </p:nvCxnSpPr>
        <p:spPr>
          <a:xfrm flipV="1">
            <a:off x="539932" y="5308108"/>
            <a:ext cx="1325879" cy="4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H="1">
            <a:off x="539932" y="5304642"/>
            <a:ext cx="8708" cy="18390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 flipH="1">
            <a:off x="1846218" y="5311982"/>
            <a:ext cx="8708" cy="18390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 flipH="1">
            <a:off x="1188721" y="5147998"/>
            <a:ext cx="8708" cy="18390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 flipV="1">
            <a:off x="4862646" y="5311982"/>
            <a:ext cx="1325879" cy="4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 flipH="1">
            <a:off x="4862646" y="5308516"/>
            <a:ext cx="8708" cy="18390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 flipH="1">
            <a:off x="6168932" y="5315856"/>
            <a:ext cx="8708" cy="18390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 flipH="1">
            <a:off x="5511435" y="5151872"/>
            <a:ext cx="8708" cy="18390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V="1">
            <a:off x="9124400" y="5301227"/>
            <a:ext cx="1325879" cy="40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/>
          <p:cNvCxnSpPr/>
          <p:nvPr/>
        </p:nvCxnSpPr>
        <p:spPr>
          <a:xfrm flipH="1">
            <a:off x="9124400" y="5297761"/>
            <a:ext cx="8708" cy="18390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 flipH="1">
            <a:off x="10430686" y="5305101"/>
            <a:ext cx="8708" cy="18390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 flipH="1">
            <a:off x="9773189" y="5141117"/>
            <a:ext cx="8708" cy="183908"/>
          </a:xfrm>
          <a:prstGeom prst="line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uadroTexto 44"/>
          <p:cNvSpPr txBox="1"/>
          <p:nvPr/>
        </p:nvSpPr>
        <p:spPr>
          <a:xfrm>
            <a:off x="4243251" y="5955508"/>
            <a:ext cx="2364378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CL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PEGAR 3 RECORTES DE C/U</a:t>
            </a:r>
          </a:p>
        </p:txBody>
      </p:sp>
      <p:sp>
        <p:nvSpPr>
          <p:cNvPr id="46" name="CuadroTexto 45"/>
          <p:cNvSpPr txBox="1"/>
          <p:nvPr/>
        </p:nvSpPr>
        <p:spPr>
          <a:xfrm>
            <a:off x="8599708" y="5930351"/>
            <a:ext cx="2364378" cy="27699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CL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PEGAR 3 RECORTES DE C/U</a:t>
            </a:r>
          </a:p>
        </p:txBody>
      </p:sp>
    </p:spTree>
    <p:extLst>
      <p:ext uri="{BB962C8B-B14F-4D97-AF65-F5344CB8AC3E}">
        <p14:creationId xmlns:p14="http://schemas.microsoft.com/office/powerpoint/2010/main" val="2802743893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290</TotalTime>
  <Words>314</Words>
  <Application>Microsoft Office PowerPoint</Application>
  <PresentationFormat>Panorámica</PresentationFormat>
  <Paragraphs>39</Paragraphs>
  <Slides>6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Arial Rounded MT Bold</vt:lpstr>
      <vt:lpstr>Trebuchet MS</vt:lpstr>
      <vt:lpstr>Berlín</vt:lpstr>
      <vt:lpstr>Cualidades del sonido</vt:lpstr>
      <vt:lpstr>EL SONIDO</vt:lpstr>
      <vt:lpstr>Podemos decir que…</vt:lpstr>
      <vt:lpstr>El sonido cuenta con ciertas cualidades o características…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Amy Romero Moreno</dc:creator>
  <cp:lastModifiedBy>M.Eugenia Lucero</cp:lastModifiedBy>
  <cp:revision>22</cp:revision>
  <dcterms:created xsi:type="dcterms:W3CDTF">2016-03-04T14:39:05Z</dcterms:created>
  <dcterms:modified xsi:type="dcterms:W3CDTF">2020-03-26T15:51:57Z</dcterms:modified>
</cp:coreProperties>
</file>