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2"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7" autoAdjust="0"/>
    <p:restoredTop sz="94660"/>
  </p:normalViewPr>
  <p:slideViewPr>
    <p:cSldViewPr snapToGrid="0">
      <p:cViewPr varScale="1">
        <p:scale>
          <a:sx n="72" d="100"/>
          <a:sy n="72"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t>5/5/2020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a:t>Editar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796027F-7875-4030-9381-8BD8C4F21935}" type="datetimeFigureOut">
              <a:rPr lang="en-US" dirty="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5/5/2020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5/5/2020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5/5/2020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5/5/2020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7" name="Date Placeholder 4"/>
          <p:cNvSpPr>
            <a:spLocks noGrp="1"/>
          </p:cNvSpPr>
          <p:nvPr>
            <p:ph type="dt" sz="half" idx="10"/>
          </p:nvPr>
        </p:nvSpPr>
        <p:spPr/>
        <p:txBody>
          <a:bodyPr/>
          <a:lstStyle/>
          <a:p>
            <a:fld id="{4509A250-FF31-4206-8172-F9D3106AACB1}" type="datetimeFigureOut">
              <a:rPr lang="en-US" dirty="0"/>
              <a:t>5/5/2020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t>5/5/2020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5/5/2020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roferositarm@gmail.com" TargetMode="External"/><Relationship Id="rId2" Type="http://schemas.openxmlformats.org/officeDocument/2006/relationships/hyperlink" Target="https://www.youtube.com/watch?v=rVbyeCDDkvQ" TargetMode="Externa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hyperlink" Target="https://www.youtube.com/watch?v=cxza_iS2XOg" TargetMode="External"/><Relationship Id="rId4" Type="http://schemas.openxmlformats.org/officeDocument/2006/relationships/hyperlink" Target="mailto:tiapilyisl@gmail.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es.wikipedia.org/wiki/Charango" TargetMode="External"/><Relationship Id="rId2" Type="http://schemas.openxmlformats.org/officeDocument/2006/relationships/hyperlink" Target="https://es.wikipedia.org/wiki/Zampo%C3%B1a" TargetMode="External"/><Relationship Id="rId1" Type="http://schemas.openxmlformats.org/officeDocument/2006/relationships/slideLayout" Target="../slideLayouts/slideLayout1.xml"/><Relationship Id="rId6" Type="http://schemas.openxmlformats.org/officeDocument/2006/relationships/hyperlink" Target="https://es.wikipedia.org/wiki/Ocarina" TargetMode="External"/><Relationship Id="rId5" Type="http://schemas.openxmlformats.org/officeDocument/2006/relationships/hyperlink" Target="https://es.wikipedia.org/wiki/Quena" TargetMode="External"/><Relationship Id="rId4" Type="http://schemas.openxmlformats.org/officeDocument/2006/relationships/hyperlink" Target="http://www.chilesorprendente.com/bombo-nortino/"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s.wikipedia.org/wiki/Guitarr%C3%B3n_chileno" TargetMode="External"/><Relationship Id="rId2" Type="http://schemas.openxmlformats.org/officeDocument/2006/relationships/hyperlink" Target="https://es.wikipedia.org/wiki/Bandurria" TargetMode="Externa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hyperlink" Target="https://es.wikipedia.org/wiki/Trutruca" TargetMode="External"/><Relationship Id="rId2" Type="http://schemas.openxmlformats.org/officeDocument/2006/relationships/hyperlink" Target="https://es.wikipedia.org/wiki/Cultr%C3%BAn" TargetMode="External"/><Relationship Id="rId1" Type="http://schemas.openxmlformats.org/officeDocument/2006/relationships/slideLayout" Target="../slideLayouts/slideLayout1.xml"/><Relationship Id="rId4" Type="http://schemas.openxmlformats.org/officeDocument/2006/relationships/hyperlink" Target="http://chilesorprendente.blogspot.cl/2007/11/bombo-chilote.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s.wikipedia.org/wiki/Keho" TargetMode="External"/><Relationship Id="rId2" Type="http://schemas.openxmlformats.org/officeDocument/2006/relationships/hyperlink" Target="https://es.wikipedia.org/wiki/Maea"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Llamada rectangular redondeada 13"/>
          <p:cNvSpPr/>
          <p:nvPr/>
        </p:nvSpPr>
        <p:spPr>
          <a:xfrm>
            <a:off x="1097280" y="5564777"/>
            <a:ext cx="9344298" cy="979714"/>
          </a:xfrm>
          <a:prstGeom prst="wedgeRoundRectCallout">
            <a:avLst>
              <a:gd name="adj1" fmla="val -39938"/>
              <a:gd name="adj2" fmla="val -85055"/>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 name="CuadroTexto 3"/>
          <p:cNvSpPr txBox="1"/>
          <p:nvPr/>
        </p:nvSpPr>
        <p:spPr>
          <a:xfrm>
            <a:off x="840798" y="1752090"/>
            <a:ext cx="10736826" cy="646331"/>
          </a:xfrm>
          <a:prstGeom prst="rect">
            <a:avLst/>
          </a:prstGeom>
          <a:noFill/>
        </p:spPr>
        <p:txBody>
          <a:bodyPr wrap="square" rtlCol="0">
            <a:spAutoFit/>
          </a:bodyPr>
          <a:lstStyle/>
          <a:p>
            <a:r>
              <a:rPr lang="es-CL" b="1" u="sng" dirty="0">
                <a:effectLst>
                  <a:outerShdw blurRad="38100" dist="38100" dir="2700000" algn="tl">
                    <a:srgbClr val="000000">
                      <a:alpha val="43137"/>
                    </a:srgbClr>
                  </a:outerShdw>
                </a:effectLst>
              </a:rPr>
              <a:t>Objetivo</a:t>
            </a:r>
            <a:r>
              <a:rPr lang="es-CL" b="1" dirty="0"/>
              <a:t>: </a:t>
            </a:r>
            <a:r>
              <a:rPr lang="es-CL" dirty="0"/>
              <a:t>Reconocer y registrar contenidos sobre los instrumentos musicales de nuestro país.</a:t>
            </a:r>
          </a:p>
          <a:p>
            <a:r>
              <a:rPr lang="es-CL" b="1" u="sng" dirty="0">
                <a:effectLst>
                  <a:outerShdw blurRad="38100" dist="38100" dir="2700000" algn="tl">
                    <a:srgbClr val="000000">
                      <a:alpha val="43137"/>
                    </a:srgbClr>
                  </a:outerShdw>
                </a:effectLst>
              </a:rPr>
              <a:t>Habilidades</a:t>
            </a:r>
            <a:r>
              <a:rPr lang="es-CL" b="1" dirty="0"/>
              <a:t>: </a:t>
            </a:r>
            <a:r>
              <a:rPr lang="es-CL" dirty="0"/>
              <a:t>Reconocer, identificar.</a:t>
            </a:r>
          </a:p>
        </p:txBody>
      </p:sp>
      <p:sp>
        <p:nvSpPr>
          <p:cNvPr id="5" name="Rectángulo 4"/>
          <p:cNvSpPr/>
          <p:nvPr/>
        </p:nvSpPr>
        <p:spPr>
          <a:xfrm>
            <a:off x="3453709" y="184806"/>
            <a:ext cx="8738291" cy="707886"/>
          </a:xfrm>
          <a:prstGeom prst="rect">
            <a:avLst/>
          </a:prstGeom>
          <a:solidFill>
            <a:schemeClr val="bg2">
              <a:lumMod val="40000"/>
              <a:lumOff val="60000"/>
            </a:schemeClr>
          </a:solidFill>
        </p:spPr>
        <p:txBody>
          <a:bodyPr wrap="none" lIns="91440" tIns="45720" rIns="91440" bIns="45720">
            <a:spAutoFit/>
          </a:bodyPr>
          <a:lstStyle/>
          <a:p>
            <a:pPr algn="ctr"/>
            <a:r>
              <a:rPr lang="es-ES" sz="4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Instrumentos musicales clase 2 y 3</a:t>
            </a:r>
          </a:p>
        </p:txBody>
      </p:sp>
      <p:sp>
        <p:nvSpPr>
          <p:cNvPr id="6" name="CuadroTexto 5"/>
          <p:cNvSpPr txBox="1"/>
          <p:nvPr/>
        </p:nvSpPr>
        <p:spPr>
          <a:xfrm>
            <a:off x="728711" y="2921479"/>
            <a:ext cx="10736826" cy="646331"/>
          </a:xfrm>
          <a:prstGeom prst="rect">
            <a:avLst/>
          </a:prstGeom>
          <a:noFill/>
        </p:spPr>
        <p:txBody>
          <a:bodyPr wrap="square" rtlCol="0">
            <a:spAutoFit/>
          </a:bodyPr>
          <a:lstStyle/>
          <a:p>
            <a:pPr marL="285750" indent="-285750">
              <a:buFont typeface="Arial" panose="020B0604020202020204" pitchFamily="34" charset="0"/>
              <a:buChar char="•"/>
            </a:pPr>
            <a:r>
              <a:rPr lang="es-CL" dirty="0"/>
              <a:t>Para comenzar esta clase observa con detención el siguiente video, luego registra en tu cuaderno de música los contenidos de esta presentación.</a:t>
            </a:r>
          </a:p>
        </p:txBody>
      </p:sp>
      <p:sp>
        <p:nvSpPr>
          <p:cNvPr id="2" name="Rectángulo 1"/>
          <p:cNvSpPr/>
          <p:nvPr/>
        </p:nvSpPr>
        <p:spPr>
          <a:xfrm>
            <a:off x="5255124" y="4677308"/>
            <a:ext cx="6019597" cy="369332"/>
          </a:xfrm>
          <a:prstGeom prst="rect">
            <a:avLst/>
          </a:prstGeom>
        </p:spPr>
        <p:txBody>
          <a:bodyPr wrap="none">
            <a:spAutoFit/>
          </a:bodyPr>
          <a:lstStyle/>
          <a:p>
            <a:r>
              <a:rPr lang="es-CL" dirty="0">
                <a:hlinkClick r:id="rId2"/>
              </a:rPr>
              <a:t>https://www.youtube.com/watch?v=rVbyeCDDkvQ</a:t>
            </a:r>
            <a:endParaRPr lang="es-CL" dirty="0"/>
          </a:p>
        </p:txBody>
      </p:sp>
      <p:sp>
        <p:nvSpPr>
          <p:cNvPr id="3" name="Flecha abajo 2"/>
          <p:cNvSpPr/>
          <p:nvPr/>
        </p:nvSpPr>
        <p:spPr>
          <a:xfrm>
            <a:off x="7558580" y="3652508"/>
            <a:ext cx="1193074" cy="931818"/>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CL"/>
          </a:p>
        </p:txBody>
      </p:sp>
      <p:sp>
        <p:nvSpPr>
          <p:cNvPr id="7" name="CuadroTexto 6"/>
          <p:cNvSpPr txBox="1"/>
          <p:nvPr/>
        </p:nvSpPr>
        <p:spPr>
          <a:xfrm>
            <a:off x="475038" y="5793588"/>
            <a:ext cx="10736826" cy="646331"/>
          </a:xfrm>
          <a:prstGeom prst="rect">
            <a:avLst/>
          </a:prstGeom>
          <a:noFill/>
        </p:spPr>
        <p:txBody>
          <a:bodyPr wrap="square" rtlCol="0">
            <a:spAutoFit/>
          </a:bodyPr>
          <a:lstStyle/>
          <a:p>
            <a:pPr algn="ctr"/>
            <a:r>
              <a:rPr lang="es-CL" dirty="0">
                <a:solidFill>
                  <a:schemeClr val="bg1"/>
                </a:solidFill>
              </a:rPr>
              <a:t>Consultas y registro fotográfico de tus contenidos en el cuaderno a los correos:</a:t>
            </a:r>
          </a:p>
          <a:p>
            <a:pPr algn="ctr"/>
            <a:r>
              <a:rPr lang="es-CL" dirty="0">
                <a:solidFill>
                  <a:schemeClr val="bg1"/>
                </a:solidFill>
                <a:hlinkClick r:id="rId3"/>
              </a:rPr>
              <a:t>proferositarm@gmail.com</a:t>
            </a:r>
            <a:r>
              <a:rPr lang="es-CL" dirty="0">
                <a:solidFill>
                  <a:schemeClr val="bg1"/>
                </a:solidFill>
              </a:rPr>
              <a:t> o </a:t>
            </a:r>
            <a:r>
              <a:rPr lang="es-CL" dirty="0">
                <a:solidFill>
                  <a:schemeClr val="bg1"/>
                </a:solidFill>
                <a:hlinkClick r:id="rId4"/>
              </a:rPr>
              <a:t>tiapilyisl@gmail.com</a:t>
            </a:r>
            <a:r>
              <a:rPr lang="es-CL" dirty="0">
                <a:solidFill>
                  <a:schemeClr val="bg1"/>
                </a:solidFill>
              </a:rPr>
              <a:t> </a:t>
            </a:r>
          </a:p>
        </p:txBody>
      </p:sp>
      <p:grpSp>
        <p:nvGrpSpPr>
          <p:cNvPr id="8" name="Grupo 7"/>
          <p:cNvGrpSpPr/>
          <p:nvPr/>
        </p:nvGrpSpPr>
        <p:grpSpPr>
          <a:xfrm>
            <a:off x="728711" y="1182305"/>
            <a:ext cx="4309655" cy="438876"/>
            <a:chOff x="757645" y="1314807"/>
            <a:chExt cx="4309655" cy="438876"/>
          </a:xfrm>
        </p:grpSpPr>
        <p:sp>
          <p:nvSpPr>
            <p:cNvPr id="9" name="CuadroTexto 8"/>
            <p:cNvSpPr txBox="1"/>
            <p:nvPr/>
          </p:nvSpPr>
          <p:spPr>
            <a:xfrm>
              <a:off x="757645" y="1349579"/>
              <a:ext cx="3875315" cy="369332"/>
            </a:xfrm>
            <a:prstGeom prst="rect">
              <a:avLst/>
            </a:prstGeom>
            <a:solidFill>
              <a:srgbClr val="FFFF00"/>
            </a:solidFill>
          </p:spPr>
          <p:txBody>
            <a:bodyPr wrap="square" rtlCol="0">
              <a:spAutoFit/>
            </a:bodyPr>
            <a:lstStyle/>
            <a:p>
              <a:r>
                <a:rPr lang="es-CL" b="1" dirty="0">
                  <a:solidFill>
                    <a:schemeClr val="bg1"/>
                  </a:solidFill>
                </a:rPr>
                <a:t>Antes de empezar haz clic aquí:</a:t>
              </a:r>
            </a:p>
          </p:txBody>
        </p:sp>
        <p:sp>
          <p:nvSpPr>
            <p:cNvPr id="10" name="Pentágono 9"/>
            <p:cNvSpPr/>
            <p:nvPr/>
          </p:nvSpPr>
          <p:spPr>
            <a:xfrm>
              <a:off x="4632960" y="1314807"/>
              <a:ext cx="434340" cy="438876"/>
            </a:xfrm>
            <a:prstGeom prst="homePlate">
              <a:avLst>
                <a:gd name="adj" fmla="val 4799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grpSp>
      <p:sp>
        <p:nvSpPr>
          <p:cNvPr id="11" name="Rectángulo 10"/>
          <p:cNvSpPr/>
          <p:nvPr/>
        </p:nvSpPr>
        <p:spPr>
          <a:xfrm>
            <a:off x="5255124" y="1184918"/>
            <a:ext cx="5799986" cy="369332"/>
          </a:xfrm>
          <a:prstGeom prst="rect">
            <a:avLst/>
          </a:prstGeom>
        </p:spPr>
        <p:txBody>
          <a:bodyPr wrap="none">
            <a:spAutoFit/>
          </a:bodyPr>
          <a:lstStyle/>
          <a:p>
            <a:r>
              <a:rPr lang="es-CL" dirty="0">
                <a:hlinkClick r:id="rId5"/>
              </a:rPr>
              <a:t>https://www.youtube.com/watch?v=cxza_iS2XOg</a:t>
            </a:r>
            <a:endParaRPr lang="es-CL" dirty="0"/>
          </a:p>
        </p:txBody>
      </p:sp>
      <p:pic>
        <p:nvPicPr>
          <p:cNvPr id="12" name="Imagen 1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62124" y="4323194"/>
            <a:ext cx="1428499" cy="132847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4176895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49805" y="532534"/>
            <a:ext cx="10195420" cy="523220"/>
          </a:xfrm>
          <a:prstGeom prst="rect">
            <a:avLst/>
          </a:prstGeom>
        </p:spPr>
        <p:txBody>
          <a:bodyPr wrap="none">
            <a:spAutoFit/>
          </a:bodyPr>
          <a:lstStyle/>
          <a:p>
            <a:pPr fontAlgn="base"/>
            <a:r>
              <a:rPr lang="es-MX" sz="2800" u="sng" dirty="0">
                <a:effectLst>
                  <a:outerShdw blurRad="38100" dist="38100" dir="2700000" algn="tl">
                    <a:srgbClr val="000000">
                      <a:alpha val="43137"/>
                    </a:srgbClr>
                  </a:outerShdw>
                </a:effectLst>
                <a:latin typeface="+mj-lt"/>
              </a:rPr>
              <a:t>Instrumentos musicales tradicionales de la cultura chilena</a:t>
            </a:r>
            <a:endParaRPr lang="es-MX" sz="2800" b="0" i="0" u="sng" dirty="0">
              <a:effectLst>
                <a:outerShdw blurRad="38100" dist="38100" dir="2700000" algn="tl">
                  <a:srgbClr val="000000">
                    <a:alpha val="43137"/>
                  </a:srgbClr>
                </a:outerShdw>
              </a:effectLst>
              <a:latin typeface="+mj-lt"/>
            </a:endParaRPr>
          </a:p>
        </p:txBody>
      </p:sp>
      <p:sp>
        <p:nvSpPr>
          <p:cNvPr id="3" name="Rectángulo 2"/>
          <p:cNvSpPr/>
          <p:nvPr/>
        </p:nvSpPr>
        <p:spPr>
          <a:xfrm>
            <a:off x="747252" y="1481816"/>
            <a:ext cx="10746658" cy="923330"/>
          </a:xfrm>
          <a:prstGeom prst="rect">
            <a:avLst/>
          </a:prstGeom>
        </p:spPr>
        <p:txBody>
          <a:bodyPr wrap="square">
            <a:spAutoFit/>
          </a:bodyPr>
          <a:lstStyle/>
          <a:p>
            <a:r>
              <a:rPr lang="es-MX" dirty="0">
                <a:latin typeface="+mj-lt"/>
              </a:rPr>
              <a:t>La música siempre ha estado presente dentro de nuestra cultura y nuestras tradiciones. Varios son los instrumentos que juegan un rol fundamental al momento de dar a conocer nuestras historias y poemas.</a:t>
            </a:r>
            <a:endParaRPr lang="es-CL" dirty="0">
              <a:latin typeface="+mj-lt"/>
            </a:endParaRPr>
          </a:p>
        </p:txBody>
      </p:sp>
      <p:sp>
        <p:nvSpPr>
          <p:cNvPr id="9" name="Rectángulo 8"/>
          <p:cNvSpPr/>
          <p:nvPr/>
        </p:nvSpPr>
        <p:spPr>
          <a:xfrm>
            <a:off x="747252" y="3091764"/>
            <a:ext cx="5614219" cy="2308324"/>
          </a:xfrm>
          <a:prstGeom prst="rect">
            <a:avLst/>
          </a:prstGeom>
        </p:spPr>
        <p:txBody>
          <a:bodyPr wrap="square">
            <a:spAutoFit/>
          </a:bodyPr>
          <a:lstStyle/>
          <a:p>
            <a:pPr algn="just"/>
            <a:r>
              <a:rPr lang="es-MX" dirty="0">
                <a:latin typeface="+mj-lt"/>
              </a:rPr>
              <a:t>Chile es un país con una fuerte tradición folclórica la cual tiene sus bases en los pueblos originarios, tanto del norte como del sur de nuestro territorio. En sus inicios las tonadas eran sólo instrumentos, pero con el tiempo estas melodías fueron acompañadas de relatos que daban a conocer las historias de las culturas y los pueblos.</a:t>
            </a:r>
            <a:endParaRPr lang="es-CL" dirty="0">
              <a:latin typeface="+mj-lt"/>
            </a:endParaRPr>
          </a:p>
        </p:txBody>
      </p:sp>
      <p:sp>
        <p:nvSpPr>
          <p:cNvPr id="10" name="Rectángulo 9"/>
          <p:cNvSpPr/>
          <p:nvPr/>
        </p:nvSpPr>
        <p:spPr>
          <a:xfrm>
            <a:off x="845574" y="5619503"/>
            <a:ext cx="10746658" cy="369332"/>
          </a:xfrm>
          <a:prstGeom prst="rect">
            <a:avLst/>
          </a:prstGeom>
        </p:spPr>
        <p:txBody>
          <a:bodyPr wrap="square">
            <a:spAutoFit/>
          </a:bodyPr>
          <a:lstStyle/>
          <a:p>
            <a:r>
              <a:rPr lang="es-CL" b="1" dirty="0">
                <a:effectLst>
                  <a:outerShdw blurRad="38100" dist="38100" dir="2700000" algn="tl">
                    <a:srgbClr val="000000">
                      <a:alpha val="43137"/>
                    </a:srgbClr>
                  </a:outerShdw>
                </a:effectLst>
                <a:latin typeface="+mj-lt"/>
              </a:rPr>
              <a:t>Te invitamos a este recorrido por solo algunos de los instrumentos típicos de nuestro folclore.</a:t>
            </a:r>
          </a:p>
        </p:txBody>
      </p:sp>
      <p:pic>
        <p:nvPicPr>
          <p:cNvPr id="1026" name="Picture 2" descr="PEÑA FOLCLÓRICA ESTE SÁBADO 19 DE JULIO EN TRES PINO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10104" y="2405146"/>
            <a:ext cx="2666283" cy="2899981"/>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9912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09601" y="1226178"/>
            <a:ext cx="11218606" cy="923330"/>
          </a:xfrm>
          <a:prstGeom prst="rect">
            <a:avLst/>
          </a:prstGeom>
        </p:spPr>
        <p:txBody>
          <a:bodyPr wrap="square">
            <a:spAutoFit/>
          </a:bodyPr>
          <a:lstStyle/>
          <a:p>
            <a:pPr algn="just"/>
            <a:r>
              <a:rPr lang="es-MX" b="1" u="sng" dirty="0">
                <a:solidFill>
                  <a:srgbClr val="FFFF00"/>
                </a:solidFill>
                <a:effectLst>
                  <a:outerShdw blurRad="38100" dist="38100" dir="2700000" algn="tl">
                    <a:srgbClr val="000000">
                      <a:alpha val="43137"/>
                    </a:srgbClr>
                  </a:outerShdw>
                </a:effectLst>
                <a:latin typeface="+mj-lt"/>
                <a:hlinkClick r:id="rId2"/>
              </a:rPr>
              <a:t>Zampoña</a:t>
            </a:r>
            <a:r>
              <a:rPr lang="es-MX" dirty="0">
                <a:latin typeface="+mj-lt"/>
              </a:rPr>
              <a:t>: Este instrumento de viento tiene sus orígenes en las culturas quechua y aimara. Está hecho por diversos tubos huecos, cada uno con un sonido propio, el cual dependerá de su longitud</a:t>
            </a:r>
            <a:endParaRPr lang="es-CL" dirty="0">
              <a:latin typeface="+mj-lt"/>
            </a:endParaRPr>
          </a:p>
        </p:txBody>
      </p:sp>
      <p:sp>
        <p:nvSpPr>
          <p:cNvPr id="5" name="Rectángulo 4"/>
          <p:cNvSpPr/>
          <p:nvPr/>
        </p:nvSpPr>
        <p:spPr>
          <a:xfrm>
            <a:off x="609601" y="2336320"/>
            <a:ext cx="11218606" cy="3139321"/>
          </a:xfrm>
          <a:prstGeom prst="rect">
            <a:avLst/>
          </a:prstGeom>
        </p:spPr>
        <p:txBody>
          <a:bodyPr wrap="square">
            <a:spAutoFit/>
          </a:bodyPr>
          <a:lstStyle/>
          <a:p>
            <a:pPr algn="just" fontAlgn="base"/>
            <a:r>
              <a:rPr lang="es-MX" b="1" u="sng" dirty="0">
                <a:effectLst>
                  <a:outerShdw blurRad="38100" dist="38100" dir="2700000" algn="tl">
                    <a:srgbClr val="000000">
                      <a:alpha val="43137"/>
                    </a:srgbClr>
                  </a:outerShdw>
                </a:effectLst>
                <a:latin typeface="+mj-lt"/>
                <a:hlinkClick r:id="rId3"/>
              </a:rPr>
              <a:t>Charango</a:t>
            </a:r>
            <a:r>
              <a:rPr lang="es-MX" b="1" dirty="0">
                <a:effectLst>
                  <a:outerShdw blurRad="38100" dist="38100" dir="2700000" algn="tl">
                    <a:srgbClr val="000000">
                      <a:alpha val="43137"/>
                    </a:srgbClr>
                  </a:outerShdw>
                </a:effectLst>
                <a:latin typeface="+mj-lt"/>
              </a:rPr>
              <a:t>:</a:t>
            </a:r>
            <a:r>
              <a:rPr lang="es-MX" dirty="0">
                <a:latin typeface="+mj-lt"/>
              </a:rPr>
              <a:t> Este instrumento andino es una variación de la guitarra española. Su caja esta compuesta por el caparazón de un quirquincho y tiene diez cuerdas, agrupadas en pares.</a:t>
            </a:r>
          </a:p>
          <a:p>
            <a:pPr algn="just" fontAlgn="base"/>
            <a:endParaRPr lang="es-MX" dirty="0">
              <a:latin typeface="+mj-lt"/>
            </a:endParaRPr>
          </a:p>
          <a:p>
            <a:pPr algn="just" fontAlgn="base"/>
            <a:r>
              <a:rPr lang="es-MX" b="1" u="sng" dirty="0">
                <a:effectLst>
                  <a:outerShdw blurRad="38100" dist="38100" dir="2700000" algn="tl">
                    <a:srgbClr val="000000">
                      <a:alpha val="43137"/>
                    </a:srgbClr>
                  </a:outerShdw>
                </a:effectLst>
                <a:latin typeface="+mj-lt"/>
                <a:hlinkClick r:id="rId4"/>
              </a:rPr>
              <a:t>Bombo nortino</a:t>
            </a:r>
            <a:r>
              <a:rPr lang="es-MX" dirty="0">
                <a:latin typeface="+mj-lt"/>
              </a:rPr>
              <a:t>: Su caja de resonancia usualmente es de madera o latón, y es golpeada por un mazo hecho de un trozo de palo, cuya cabeza está conformada por lana forrada en cuero.</a:t>
            </a:r>
          </a:p>
          <a:p>
            <a:pPr algn="just" fontAlgn="base"/>
            <a:endParaRPr lang="es-MX" dirty="0">
              <a:latin typeface="+mj-lt"/>
            </a:endParaRPr>
          </a:p>
          <a:p>
            <a:pPr algn="just" fontAlgn="base"/>
            <a:r>
              <a:rPr lang="es-MX" b="1" u="sng" dirty="0">
                <a:effectLst>
                  <a:outerShdw blurRad="38100" dist="38100" dir="2700000" algn="tl">
                    <a:srgbClr val="000000">
                      <a:alpha val="43137"/>
                    </a:srgbClr>
                  </a:outerShdw>
                </a:effectLst>
                <a:latin typeface="+mj-lt"/>
                <a:hlinkClick r:id="rId5"/>
              </a:rPr>
              <a:t>Quena</a:t>
            </a:r>
            <a:r>
              <a:rPr lang="es-MX" dirty="0">
                <a:latin typeface="+mj-lt"/>
              </a:rPr>
              <a:t>:. Este instrumento es similar a la tradicional flauta, pero su mayor diferencia yace en que este no tiene un canal de sopladura.</a:t>
            </a:r>
          </a:p>
          <a:p>
            <a:pPr algn="just" fontAlgn="base"/>
            <a:endParaRPr lang="es-MX" dirty="0">
              <a:latin typeface="+mj-lt"/>
            </a:endParaRPr>
          </a:p>
          <a:p>
            <a:pPr algn="just" fontAlgn="base"/>
            <a:r>
              <a:rPr lang="es-MX" b="1" u="sng" dirty="0">
                <a:effectLst>
                  <a:outerShdw blurRad="38100" dist="38100" dir="2700000" algn="tl">
                    <a:srgbClr val="000000">
                      <a:alpha val="43137"/>
                    </a:srgbClr>
                  </a:outerShdw>
                </a:effectLst>
                <a:latin typeface="+mj-lt"/>
                <a:hlinkClick r:id="rId6"/>
              </a:rPr>
              <a:t>Ocarina</a:t>
            </a:r>
            <a:r>
              <a:rPr lang="es-MX" b="1" dirty="0">
                <a:effectLst>
                  <a:outerShdw blurRad="38100" dist="38100" dir="2700000" algn="tl">
                    <a:srgbClr val="000000">
                      <a:alpha val="43137"/>
                    </a:srgbClr>
                  </a:outerShdw>
                </a:effectLst>
                <a:latin typeface="+mj-lt"/>
              </a:rPr>
              <a:t>:</a:t>
            </a:r>
            <a:r>
              <a:rPr lang="es-MX" dirty="0">
                <a:latin typeface="+mj-lt"/>
              </a:rPr>
              <a:t> Es un instrumento de viento hecho en greda de forma relativamente ovalada, pero hueco por dentro, el cual posee pequeños agujeros encargados de producir las notas musicales.</a:t>
            </a:r>
            <a:endParaRPr lang="es-MX" b="0" i="0" dirty="0">
              <a:effectLst/>
              <a:latin typeface="+mj-lt"/>
            </a:endParaRPr>
          </a:p>
        </p:txBody>
      </p:sp>
    </p:spTree>
    <p:extLst>
      <p:ext uri="{BB962C8B-B14F-4D97-AF65-F5344CB8AC3E}">
        <p14:creationId xmlns:p14="http://schemas.microsoft.com/office/powerpoint/2010/main" val="2431493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442453" y="1383726"/>
            <a:ext cx="11218606" cy="1477328"/>
          </a:xfrm>
          <a:prstGeom prst="rect">
            <a:avLst/>
          </a:prstGeom>
        </p:spPr>
        <p:txBody>
          <a:bodyPr wrap="square">
            <a:spAutoFit/>
          </a:bodyPr>
          <a:lstStyle/>
          <a:p>
            <a:pPr algn="just" fontAlgn="base"/>
            <a:r>
              <a:rPr lang="es-MX" b="1" u="sng" dirty="0">
                <a:effectLst>
                  <a:outerShdw blurRad="38100" dist="38100" dir="2700000" algn="tl">
                    <a:srgbClr val="000000">
                      <a:alpha val="43137"/>
                    </a:srgbClr>
                  </a:outerShdw>
                </a:effectLst>
                <a:latin typeface="+mj-lt"/>
                <a:hlinkClick r:id="rId2"/>
              </a:rPr>
              <a:t>Bandurria</a:t>
            </a:r>
            <a:r>
              <a:rPr lang="es-MX" dirty="0">
                <a:latin typeface="+mj-lt"/>
              </a:rPr>
              <a:t>: Instrumento de cuerdas que se asemeja a la guitarra, pero que se diferencia en tamaño y en forma, ya que este es más pequeño y en forma de pera. Es un instrumento de 12 cuerdas.</a:t>
            </a:r>
          </a:p>
          <a:p>
            <a:pPr algn="just" fontAlgn="base"/>
            <a:endParaRPr lang="es-MX" dirty="0">
              <a:latin typeface="+mj-lt"/>
            </a:endParaRPr>
          </a:p>
          <a:p>
            <a:pPr algn="just" fontAlgn="base"/>
            <a:r>
              <a:rPr lang="es-MX" b="1" u="sng" dirty="0">
                <a:effectLst>
                  <a:outerShdw blurRad="38100" dist="38100" dir="2700000" algn="tl">
                    <a:srgbClr val="000000">
                      <a:alpha val="43137"/>
                    </a:srgbClr>
                  </a:outerShdw>
                </a:effectLst>
                <a:latin typeface="+mj-lt"/>
                <a:hlinkClick r:id="rId3"/>
              </a:rPr>
              <a:t>Guitarrón chileno</a:t>
            </a:r>
            <a:r>
              <a:rPr lang="es-MX" dirty="0">
                <a:latin typeface="+mj-lt"/>
              </a:rPr>
              <a:t>: Uno de los únicos instrumentos musicales de origen netamente chileno. Este instrumento posee un total de 25 cuerdas, reunidas en 5 grupos de 3 a 6 cuerdas cada uno. </a:t>
            </a:r>
            <a:endParaRPr lang="es-MX" b="0" i="0" dirty="0">
              <a:effectLst/>
              <a:latin typeface="+mj-lt"/>
            </a:endParaRPr>
          </a:p>
        </p:txBody>
      </p:sp>
      <p:pic>
        <p:nvPicPr>
          <p:cNvPr id="2050" name="Picture 2" descr="Chile composition | Free Vecto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3814916" y="3411793"/>
            <a:ext cx="3751759" cy="2536587"/>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395154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0271" y="1764914"/>
            <a:ext cx="11031794" cy="3139321"/>
          </a:xfrm>
          <a:prstGeom prst="rect">
            <a:avLst/>
          </a:prstGeom>
        </p:spPr>
        <p:txBody>
          <a:bodyPr wrap="square">
            <a:spAutoFit/>
          </a:bodyPr>
          <a:lstStyle/>
          <a:p>
            <a:pPr algn="just" fontAlgn="base"/>
            <a:r>
              <a:rPr lang="es-MX" b="1" u="sng" dirty="0">
                <a:effectLst>
                  <a:outerShdw blurRad="38100" dist="38100" dir="2700000" algn="tl">
                    <a:srgbClr val="000000">
                      <a:alpha val="43137"/>
                    </a:srgbClr>
                  </a:outerShdw>
                </a:effectLst>
                <a:latin typeface="+mj-lt"/>
                <a:hlinkClick r:id="rId2"/>
              </a:rPr>
              <a:t>Cultrún</a:t>
            </a:r>
            <a:r>
              <a:rPr lang="es-MX" dirty="0">
                <a:latin typeface="+mj-lt"/>
              </a:rPr>
              <a:t>: Este instrumento de percusión es uno de los más importantes de la cultura mapuche, siendo utilizado por la machi en diversos rituales. Se construye con un tronco de árbol hasta darle una forma cóncava, y es luego cubierto con cuero de animal. </a:t>
            </a:r>
          </a:p>
          <a:p>
            <a:pPr algn="just" fontAlgn="base"/>
            <a:endParaRPr lang="es-MX" u="sng" dirty="0">
              <a:latin typeface="+mj-lt"/>
              <a:hlinkClick r:id="rId3"/>
            </a:endParaRPr>
          </a:p>
          <a:p>
            <a:pPr algn="just" fontAlgn="base"/>
            <a:r>
              <a:rPr lang="es-MX" b="1" u="sng" dirty="0">
                <a:effectLst>
                  <a:outerShdw blurRad="38100" dist="38100" dir="2700000" algn="tl">
                    <a:srgbClr val="000000">
                      <a:alpha val="43137"/>
                    </a:srgbClr>
                  </a:outerShdw>
                </a:effectLst>
                <a:latin typeface="+mj-lt"/>
                <a:hlinkClick r:id="rId3"/>
              </a:rPr>
              <a:t>Trutruca</a:t>
            </a:r>
            <a:r>
              <a:rPr lang="es-MX" dirty="0">
                <a:latin typeface="+mj-lt"/>
              </a:rPr>
              <a:t>: Familiar de las trompetas, la trutruca también debe su origen a la cultura mapuche. Posee dos partes, el cuerpo y la bocina, conformados por un colihue ahuecado y un cacho de vacuno respectivamente. </a:t>
            </a:r>
          </a:p>
          <a:p>
            <a:pPr algn="just" fontAlgn="base"/>
            <a:endParaRPr lang="es-MX" u="sng" dirty="0">
              <a:latin typeface="+mj-lt"/>
              <a:hlinkClick r:id="rId4"/>
            </a:endParaRPr>
          </a:p>
          <a:p>
            <a:pPr algn="just" fontAlgn="base"/>
            <a:r>
              <a:rPr lang="es-MX" b="1" u="sng" dirty="0">
                <a:effectLst>
                  <a:outerShdw blurRad="38100" dist="38100" dir="2700000" algn="tl">
                    <a:srgbClr val="000000">
                      <a:alpha val="43137"/>
                    </a:srgbClr>
                  </a:outerShdw>
                </a:effectLst>
                <a:latin typeface="+mj-lt"/>
                <a:hlinkClick r:id="rId4"/>
              </a:rPr>
              <a:t>Bombo Chilote</a:t>
            </a:r>
            <a:r>
              <a:rPr lang="es-MX" dirty="0">
                <a:latin typeface="+mj-lt"/>
              </a:rPr>
              <a:t>: Este instrumento es bastante similar a su contraparte del norte, con la diferencia de que este es de menor tamaño. Además, los parches que rodean al bombo se hacen con cuero de vaca.</a:t>
            </a:r>
            <a:endParaRPr lang="es-MX" b="0" i="0" dirty="0">
              <a:effectLst/>
              <a:latin typeface="+mj-lt"/>
            </a:endParaRPr>
          </a:p>
        </p:txBody>
      </p:sp>
    </p:spTree>
    <p:extLst>
      <p:ext uri="{BB962C8B-B14F-4D97-AF65-F5344CB8AC3E}">
        <p14:creationId xmlns:p14="http://schemas.microsoft.com/office/powerpoint/2010/main" val="818878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737419" y="1313766"/>
            <a:ext cx="11031794" cy="2308324"/>
          </a:xfrm>
          <a:prstGeom prst="rect">
            <a:avLst/>
          </a:prstGeom>
        </p:spPr>
        <p:txBody>
          <a:bodyPr wrap="square">
            <a:spAutoFit/>
          </a:bodyPr>
          <a:lstStyle/>
          <a:p>
            <a:pPr algn="just" fontAlgn="base"/>
            <a:r>
              <a:rPr lang="es-MX" b="1" u="sng" dirty="0">
                <a:effectLst>
                  <a:outerShdw blurRad="38100" dist="38100" dir="2700000" algn="tl">
                    <a:srgbClr val="000000">
                      <a:alpha val="43137"/>
                    </a:srgbClr>
                  </a:outerShdw>
                </a:effectLst>
                <a:latin typeface="+mj-lt"/>
                <a:hlinkClick r:id="rId2"/>
              </a:rPr>
              <a:t>Maea</a:t>
            </a:r>
            <a:r>
              <a:rPr lang="es-MX" dirty="0">
                <a:latin typeface="+mj-lt"/>
              </a:rPr>
              <a:t>: Utilizado por el pueblo Rapa </a:t>
            </a:r>
            <a:r>
              <a:rPr lang="es-MX" dirty="0" err="1">
                <a:latin typeface="+mj-lt"/>
              </a:rPr>
              <a:t>Nui</a:t>
            </a:r>
            <a:r>
              <a:rPr lang="es-MX" dirty="0">
                <a:latin typeface="+mj-lt"/>
              </a:rPr>
              <a:t>, este instrumento se encuentra constituido por piedras duras y sonoras extraídas del mar. Son golpeadas al ritmo de las danzas y cantos tradicionales de este pueblo.</a:t>
            </a:r>
          </a:p>
          <a:p>
            <a:pPr algn="just" fontAlgn="base"/>
            <a:endParaRPr lang="es-MX" dirty="0">
              <a:latin typeface="+mj-lt"/>
            </a:endParaRPr>
          </a:p>
          <a:p>
            <a:pPr algn="just" fontAlgn="base"/>
            <a:r>
              <a:rPr lang="es-MX" b="1" u="sng" dirty="0">
                <a:effectLst>
                  <a:outerShdw blurRad="38100" dist="38100" dir="2700000" algn="tl">
                    <a:srgbClr val="000000">
                      <a:alpha val="43137"/>
                    </a:srgbClr>
                  </a:outerShdw>
                </a:effectLst>
                <a:latin typeface="+mj-lt"/>
                <a:hlinkClick r:id="rId3"/>
              </a:rPr>
              <a:t>Keho</a:t>
            </a:r>
            <a:r>
              <a:rPr lang="es-MX" dirty="0">
                <a:latin typeface="+mj-lt"/>
              </a:rPr>
              <a:t>: Tambor de piedra utilizado por los pascuenses, quienes cavaban un hoyo en donde fueran a colocar el instrumento, sobre el cual colocaba una calabaza hueco y encima de esta una piedra laja. Un cantante o bailarín se vuelve el encargado de hacer sonar este instrumento, al golpearlo con sus pies.</a:t>
            </a:r>
          </a:p>
        </p:txBody>
      </p:sp>
      <p:sp>
        <p:nvSpPr>
          <p:cNvPr id="5" name="Rectángulo 4"/>
          <p:cNvSpPr/>
          <p:nvPr/>
        </p:nvSpPr>
        <p:spPr>
          <a:xfrm>
            <a:off x="3205316" y="4500319"/>
            <a:ext cx="6096000" cy="1200329"/>
          </a:xfrm>
          <a:prstGeom prst="rect">
            <a:avLst/>
          </a:prstGeom>
          <a:solidFill>
            <a:schemeClr val="accent4">
              <a:lumMod val="50000"/>
            </a:schemeClr>
          </a:solidFill>
          <a:effectLst>
            <a:glow rad="228600">
              <a:schemeClr val="accent3">
                <a:satMod val="175000"/>
                <a:alpha val="40000"/>
              </a:schemeClr>
            </a:glow>
          </a:effectLst>
        </p:spPr>
        <p:txBody>
          <a:bodyPr>
            <a:spAutoFit/>
          </a:bodyPr>
          <a:lstStyle/>
          <a:p>
            <a:pPr algn="ctr" fontAlgn="base"/>
            <a:r>
              <a:rPr lang="es-MX" b="1" dirty="0">
                <a:effectLst>
                  <a:outerShdw blurRad="38100" dist="38100" dir="2700000" algn="tl">
                    <a:srgbClr val="000000">
                      <a:alpha val="43137"/>
                    </a:srgbClr>
                  </a:outerShdw>
                </a:effectLst>
              </a:rPr>
              <a:t>Si bien estos son algunos de los instrumentos principales que se utilizan en el folclor chileno, hay muchas otras creaciones que han sido parte de nuestra cultura e historia…</a:t>
            </a:r>
          </a:p>
        </p:txBody>
      </p:sp>
    </p:spTree>
    <p:extLst>
      <p:ext uri="{BB962C8B-B14F-4D97-AF65-F5344CB8AC3E}">
        <p14:creationId xmlns:p14="http://schemas.microsoft.com/office/powerpoint/2010/main" val="17698055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111</TotalTime>
  <Words>720</Words>
  <Application>Microsoft Office PowerPoint</Application>
  <PresentationFormat>Panorámica</PresentationFormat>
  <Paragraphs>33</Paragraphs>
  <Slides>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Century Gothic</vt:lpstr>
      <vt:lpstr>Wingdings 3</vt:lpstr>
      <vt:lpstr>Ion</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Alexis</dc:creator>
  <cp:lastModifiedBy>M.Eugenia Lucero</cp:lastModifiedBy>
  <cp:revision>15</cp:revision>
  <dcterms:created xsi:type="dcterms:W3CDTF">2020-04-29T01:12:15Z</dcterms:created>
  <dcterms:modified xsi:type="dcterms:W3CDTF">2020-05-05T14:09:05Z</dcterms:modified>
</cp:coreProperties>
</file>