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9" r:id="rId3"/>
    <p:sldId id="260" r:id="rId4"/>
    <p:sldId id="261" r:id="rId5"/>
    <p:sldId id="257" r:id="rId6"/>
    <p:sldId id="258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94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28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9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3/5/2021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583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161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8695" y="1825625"/>
            <a:ext cx="556110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56110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3/5/2021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128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125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5256" y="1752600"/>
            <a:ext cx="5532319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5256" y="2666999"/>
            <a:ext cx="5532319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561106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561106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3/5/2021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178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8693" y="6416675"/>
            <a:ext cx="2921715" cy="365125"/>
          </a:xfrm>
        </p:spPr>
        <p:txBody>
          <a:bodyPr/>
          <a:lstStyle/>
          <a:p>
            <a:fld id="{3AB41CFF-90C9-47B3-9DA1-F2BF8D839F7E}" type="datetime1">
              <a:rPr lang="en-US" smtClean="0"/>
              <a:t>3/5/2021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074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3/5/2021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904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3/5/2021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345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3/5/2021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670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4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425450"/>
            <a:ext cx="112746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8694" y="1949450"/>
            <a:ext cx="11274612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8694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166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90106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‹Nº›</a:t>
            </a:fld>
            <a:endParaRPr lang="en-US" dirty="0"/>
          </a:p>
        </p:txBody>
      </p:sp>
      <p:pic>
        <p:nvPicPr>
          <p:cNvPr id="14" name="Picture 13" descr="A picture containing sitting&#10;&#10;Description automatically generated">
            <a:extLst>
              <a:ext uri="{FF2B5EF4-FFF2-40B4-BE49-F238E27FC236}">
                <a16:creationId xmlns:a16="http://schemas.microsoft.com/office/drawing/2014/main" id="{BC526B7A-4801-4FD1-95C8-03AF22629E87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0"/>
            <a:ext cx="3654612" cy="457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770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22" r:id="rId8"/>
    <p:sldLayoutId id="2147483719" r:id="rId9"/>
    <p:sldLayoutId id="2147483720" r:id="rId10"/>
    <p:sldLayoutId id="214748372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angelesgomez@isl.cl" TargetMode="External"/><Relationship Id="rId2" Type="http://schemas.openxmlformats.org/officeDocument/2006/relationships/hyperlink" Target="mailto:danielariquelme@isl.c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DE61FBD7-E37C-4B38-BE44-A6D4978D7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4F8020C-60BB-4357-8207-13221A99A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92BFCFE-FD78-4EDF-BEFE-CC444DC5F3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3C3265B9-2BDC-41BE-94B6-5DAD57B479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V="1">
            <a:off x="0" y="1"/>
            <a:ext cx="5236971" cy="6858000"/>
            <a:chOff x="20829" y="1"/>
            <a:chExt cx="5236971" cy="6857999"/>
          </a:xfrm>
        </p:grpSpPr>
        <p:pic>
          <p:nvPicPr>
            <p:cNvPr id="78" name="Picture 77">
              <a:extLst>
                <a:ext uri="{FF2B5EF4-FFF2-40B4-BE49-F238E27FC236}">
                  <a16:creationId xmlns:a16="http://schemas.microsoft.com/office/drawing/2014/main" id="{E82279FA-7B88-4B95-AAF0-2187344579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alphaModFix amt="1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829" y="692703"/>
              <a:ext cx="5236971" cy="6165297"/>
            </a:xfrm>
            <a:prstGeom prst="rect">
              <a:avLst/>
            </a:prstGeom>
          </p:spPr>
        </p:pic>
        <p:pic>
          <p:nvPicPr>
            <p:cNvPr id="79" name="Picture 78">
              <a:extLst>
                <a:ext uri="{FF2B5EF4-FFF2-40B4-BE49-F238E27FC236}">
                  <a16:creationId xmlns:a16="http://schemas.microsoft.com/office/drawing/2014/main" id="{A7867F61-F142-4E04-B707-441F6127BC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2">
              <a:alphaModFix amt="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154" b="19117"/>
            <a:stretch/>
          </p:blipFill>
          <p:spPr>
            <a:xfrm rot="5400000">
              <a:off x="393956" y="-373126"/>
              <a:ext cx="4197222" cy="4943475"/>
            </a:xfrm>
            <a:prstGeom prst="rect">
              <a:avLst/>
            </a:prstGeom>
          </p:spPr>
        </p:pic>
      </p:grpSp>
      <p:sp>
        <p:nvSpPr>
          <p:cNvPr id="81" name="Rectangle 80">
            <a:extLst>
              <a:ext uri="{FF2B5EF4-FFF2-40B4-BE49-F238E27FC236}">
                <a16:creationId xmlns:a16="http://schemas.microsoft.com/office/drawing/2014/main" id="{1B7C046F-0258-4BF5-A9AC-8BC69BECFC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1228" y="685800"/>
            <a:ext cx="10820400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EE8663E7-5871-45A2-BF48-099DE2DDA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1228" y="685800"/>
            <a:ext cx="10820400" cy="5486400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4A2B58A-B82A-4DBE-B86E-EA4F446A1C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8073" y="1066800"/>
            <a:ext cx="5062727" cy="2833528"/>
          </a:xfrm>
        </p:spPr>
        <p:txBody>
          <a:bodyPr anchor="b">
            <a:normAutofit/>
          </a:bodyPr>
          <a:lstStyle/>
          <a:p>
            <a:r>
              <a:rPr lang="es-CL" dirty="0">
                <a:solidFill>
                  <a:schemeClr val="accent2">
                    <a:lumMod val="75000"/>
                  </a:schemeClr>
                </a:solidFill>
                <a:latin typeface="Abecedary" pitchFamily="2" charset="0"/>
              </a:rPr>
              <a:t>¡Bienvenidos/as a Historia!</a:t>
            </a:r>
            <a:br>
              <a:rPr lang="es-CL" dirty="0">
                <a:solidFill>
                  <a:schemeClr val="accent2">
                    <a:lumMod val="75000"/>
                  </a:schemeClr>
                </a:solidFill>
                <a:latin typeface="Abecedary" pitchFamily="2" charset="0"/>
              </a:rPr>
            </a:br>
            <a:r>
              <a:rPr lang="es-CL" dirty="0">
                <a:solidFill>
                  <a:schemeClr val="accent2">
                    <a:lumMod val="75000"/>
                  </a:schemeClr>
                </a:solidFill>
                <a:latin typeface="Abecedary" pitchFamily="2" charset="0"/>
              </a:rPr>
              <a:t>2° Básicos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DD91405-C53E-4A6C-A760-30F5581E2D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8073" y="4074784"/>
            <a:ext cx="5062726" cy="1640216"/>
          </a:xfrm>
        </p:spPr>
        <p:txBody>
          <a:bodyPr anchor="t">
            <a:normAutofit/>
          </a:bodyPr>
          <a:lstStyle/>
          <a:p>
            <a:r>
              <a:rPr lang="es-CL" sz="2200" dirty="0">
                <a:solidFill>
                  <a:schemeClr val="accent2"/>
                </a:solidFill>
                <a:latin typeface="Abecedary" pitchFamily="2" charset="0"/>
              </a:rPr>
              <a:t>Profesoras</a:t>
            </a:r>
          </a:p>
          <a:p>
            <a:r>
              <a:rPr lang="es-CL" sz="2200" dirty="0">
                <a:solidFill>
                  <a:schemeClr val="accent2"/>
                </a:solidFill>
                <a:latin typeface="Abecedary" pitchFamily="2" charset="0"/>
              </a:rPr>
              <a:t>                2°A Daniela Riquelme Padilla</a:t>
            </a:r>
          </a:p>
          <a:p>
            <a:r>
              <a:rPr lang="es-CL" sz="2200" dirty="0">
                <a:solidFill>
                  <a:schemeClr val="accent2"/>
                </a:solidFill>
                <a:latin typeface="Abecedary" pitchFamily="2" charset="0"/>
              </a:rPr>
              <a:t>2°B Ángeles Gómez</a:t>
            </a:r>
          </a:p>
        </p:txBody>
      </p:sp>
      <p:pic>
        <p:nvPicPr>
          <p:cNvPr id="4" name="Picture 3" descr="Mapa&#10;&#10;Descripción generada automáticamente">
            <a:extLst>
              <a:ext uri="{FF2B5EF4-FFF2-40B4-BE49-F238E27FC236}">
                <a16:creationId xmlns:a16="http://schemas.microsoft.com/office/drawing/2014/main" id="{B08FE3F0-A1A2-4523-AA91-B4CF8069E9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77" r="-3" b="-3"/>
          <a:stretch/>
        </p:blipFill>
        <p:spPr>
          <a:xfrm>
            <a:off x="6608389" y="685800"/>
            <a:ext cx="4893239" cy="2745805"/>
          </a:xfrm>
          <a:prstGeom prst="rect">
            <a:avLst/>
          </a:prstGeom>
        </p:spPr>
      </p:pic>
      <p:pic>
        <p:nvPicPr>
          <p:cNvPr id="1026" name="Picture 2" descr="Personajes De Dibujos Animados, Personajes De Dibujos Animados, Pintado A  Mano De Los Niños, Los Niños De Dibujos Animados PNG y PSD para Descargar  Gratis | Png… | Niños dibujos animados, Dibujos">
            <a:extLst>
              <a:ext uri="{FF2B5EF4-FFF2-40B4-BE49-F238E27FC236}">
                <a16:creationId xmlns:a16="http://schemas.microsoft.com/office/drawing/2014/main" id="{572CDA2C-1BE1-459E-8086-2A9E1095DD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7" r="-1" b="-1"/>
          <a:stretch/>
        </p:blipFill>
        <p:spPr bwMode="auto">
          <a:xfrm>
            <a:off x="6608389" y="3426395"/>
            <a:ext cx="4893239" cy="2745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5714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B78F5F-46DC-41A7-94CC-5F18318C2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L" dirty="0">
                <a:solidFill>
                  <a:schemeClr val="accent2">
                    <a:lumMod val="75000"/>
                  </a:schemeClr>
                </a:solidFill>
                <a:latin typeface="Candy Pop!" panose="020F0503060000020003" pitchFamily="34" charset="0"/>
              </a:rPr>
              <a:t>Antes de empezar… unos consejos y recordatorios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57F68C-DBFB-4AC0-A84A-9FBAEC3173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>
                <a:solidFill>
                  <a:schemeClr val="accent3">
                    <a:lumMod val="75000"/>
                  </a:schemeClr>
                </a:solidFill>
                <a:latin typeface="Abecedary" pitchFamily="2" charset="0"/>
              </a:rPr>
              <a:t>Como este año es diferente, tenemos que adaptarnos a todo este proceso de la mejor manera. Es por eso que te dejo algunos datos importantes para no olvidar.</a:t>
            </a:r>
          </a:p>
          <a:p>
            <a:endParaRPr lang="es-CL" dirty="0">
              <a:solidFill>
                <a:schemeClr val="accent3">
                  <a:lumMod val="75000"/>
                </a:schemeClr>
              </a:solidFill>
              <a:latin typeface="Abecedary" pitchFamily="2" charset="0"/>
            </a:endParaRPr>
          </a:p>
        </p:txBody>
      </p:sp>
      <p:pic>
        <p:nvPicPr>
          <p:cNvPr id="5122" name="Picture 2" descr="Consejos para que los niños usen la mascarilla | Pequeocio">
            <a:extLst>
              <a:ext uri="{FF2B5EF4-FFF2-40B4-BE49-F238E27FC236}">
                <a16:creationId xmlns:a16="http://schemas.microsoft.com/office/drawing/2014/main" id="{7EAFA870-B26E-47AF-B1BC-4278567E07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869634"/>
            <a:ext cx="2913753" cy="1490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1214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CD933A-F8DF-4E40-910D-ABCF0C58B2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694" y="571224"/>
            <a:ext cx="11274612" cy="5657298"/>
          </a:xfrm>
        </p:spPr>
        <p:txBody>
          <a:bodyPr>
            <a:normAutofit fontScale="92500" lnSpcReduction="10000"/>
          </a:bodyPr>
          <a:lstStyle/>
          <a:p>
            <a:r>
              <a:rPr lang="es-CL" dirty="0">
                <a:solidFill>
                  <a:schemeClr val="accent3">
                    <a:lumMod val="75000"/>
                  </a:schemeClr>
                </a:solidFill>
                <a:latin typeface="Abecedary" pitchFamily="2" charset="0"/>
              </a:rPr>
              <a:t>Es importante tener siempre cuaderno, lápices, goma. Igual trataremos de enviar guías que apoyen lo que estamos enseñando, así aprovechamos mejor el tiempo que tendremos juntos. </a:t>
            </a:r>
          </a:p>
          <a:p>
            <a:endParaRPr lang="es-CL" dirty="0">
              <a:solidFill>
                <a:schemeClr val="accent3">
                  <a:lumMod val="75000"/>
                </a:schemeClr>
              </a:solidFill>
              <a:latin typeface="Abecedary" pitchFamily="2" charset="0"/>
            </a:endParaRPr>
          </a:p>
          <a:p>
            <a:r>
              <a:rPr lang="es-CL" dirty="0">
                <a:solidFill>
                  <a:schemeClr val="accent3">
                    <a:lumMod val="75000"/>
                  </a:schemeClr>
                </a:solidFill>
                <a:latin typeface="Abecedary" pitchFamily="2" charset="0"/>
              </a:rPr>
              <a:t>Las clases serán grabadas para que después puedan acceder y verlas en caso de tener alguna duda del contenido, o si no alcanzaron a conectarse quienes estén desde su casa.</a:t>
            </a:r>
          </a:p>
          <a:p>
            <a:endParaRPr lang="es-CL" dirty="0">
              <a:solidFill>
                <a:schemeClr val="accent3">
                  <a:lumMod val="75000"/>
                </a:schemeClr>
              </a:solidFill>
              <a:latin typeface="Abecedary" pitchFamily="2" charset="0"/>
            </a:endParaRPr>
          </a:p>
          <a:p>
            <a:r>
              <a:rPr lang="es-CL" dirty="0">
                <a:solidFill>
                  <a:schemeClr val="accent3">
                    <a:lumMod val="75000"/>
                  </a:schemeClr>
                </a:solidFill>
                <a:latin typeface="Abecedary" pitchFamily="2" charset="0"/>
              </a:rPr>
              <a:t>Si tienen dudas de la materia específicamente, pueden escribir a los correos:</a:t>
            </a:r>
            <a:r>
              <a:rPr lang="es-CL" dirty="0">
                <a:latin typeface="Abecedary" pitchFamily="2" charset="0"/>
              </a:rPr>
              <a:t> </a:t>
            </a:r>
            <a:r>
              <a:rPr lang="es-CL" dirty="0">
                <a:latin typeface="Abecedary" pitchFamily="2" charset="0"/>
                <a:hlinkClick r:id="rId2"/>
              </a:rPr>
              <a:t>danielariquelme@isl.cl</a:t>
            </a:r>
            <a:r>
              <a:rPr lang="es-CL" dirty="0">
                <a:latin typeface="Abecedary" pitchFamily="2" charset="0"/>
              </a:rPr>
              <a:t> </a:t>
            </a:r>
            <a:r>
              <a:rPr lang="es-CL" dirty="0">
                <a:solidFill>
                  <a:srgbClr val="0070C0"/>
                </a:solidFill>
                <a:latin typeface="Abecedary" pitchFamily="2" charset="0"/>
              </a:rPr>
              <a:t>2°A</a:t>
            </a:r>
          </a:p>
          <a:p>
            <a:r>
              <a:rPr lang="es-CL" dirty="0">
                <a:solidFill>
                  <a:schemeClr val="accent3">
                    <a:lumMod val="75000"/>
                  </a:schemeClr>
                </a:solidFill>
                <a:latin typeface="Abecedary" pitchFamily="2" charset="0"/>
                <a:hlinkClick r:id="rId3"/>
              </a:rPr>
              <a:t>angelesgomez@isl.cl</a:t>
            </a:r>
            <a:r>
              <a:rPr lang="es-CL" dirty="0">
                <a:solidFill>
                  <a:schemeClr val="accent3">
                    <a:lumMod val="75000"/>
                  </a:schemeClr>
                </a:solidFill>
                <a:latin typeface="Abecedary" pitchFamily="2" charset="0"/>
              </a:rPr>
              <a:t> 2°B</a:t>
            </a:r>
          </a:p>
          <a:p>
            <a:pPr marL="0" indent="0">
              <a:buNone/>
            </a:pPr>
            <a:r>
              <a:rPr lang="es-CL" dirty="0">
                <a:solidFill>
                  <a:schemeClr val="accent3">
                    <a:lumMod val="75000"/>
                  </a:schemeClr>
                </a:solidFill>
                <a:latin typeface="Abecedary" pitchFamily="2" charset="0"/>
              </a:rPr>
              <a:t>y los ayudaremos a resolverlas.</a:t>
            </a:r>
          </a:p>
        </p:txBody>
      </p:sp>
      <p:pic>
        <p:nvPicPr>
          <p:cNvPr id="4098" name="Picture 2" descr="Mascarillas: claves para elegir la más segura tras la nueva normativa">
            <a:extLst>
              <a:ext uri="{FF2B5EF4-FFF2-40B4-BE49-F238E27FC236}">
                <a16:creationId xmlns:a16="http://schemas.microsoft.com/office/drawing/2014/main" id="{BA7239D3-50B6-40F6-8806-63C449795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1383" y="4996070"/>
            <a:ext cx="2276061" cy="1517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537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7869D5-A4B0-4A51-9A4D-AA8F7A284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>
                <a:solidFill>
                  <a:schemeClr val="accent2">
                    <a:lumMod val="75000"/>
                  </a:schemeClr>
                </a:solidFill>
                <a:latin typeface="Candy Pop!" panose="020F0503060000020003" pitchFamily="34" charset="0"/>
              </a:rPr>
              <a:t>Sobre el cuidado y autocuidado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BB8686-E168-4173-B24D-19946971A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L" dirty="0">
                <a:solidFill>
                  <a:schemeClr val="accent3">
                    <a:lumMod val="75000"/>
                  </a:schemeClr>
                </a:solidFill>
                <a:latin typeface="Abecedary" pitchFamily="2" charset="0"/>
              </a:rPr>
              <a:t>Quienes asisten a clases presenciales, deben tener puesta su mascarilla en todo momento.</a:t>
            </a:r>
          </a:p>
          <a:p>
            <a:endParaRPr lang="es-CL" dirty="0">
              <a:solidFill>
                <a:schemeClr val="accent3">
                  <a:lumMod val="75000"/>
                </a:schemeClr>
              </a:solidFill>
              <a:latin typeface="Abecedary" pitchFamily="2" charset="0"/>
            </a:endParaRPr>
          </a:p>
          <a:p>
            <a:r>
              <a:rPr lang="es-CL" dirty="0">
                <a:solidFill>
                  <a:schemeClr val="accent3">
                    <a:lumMod val="75000"/>
                  </a:schemeClr>
                </a:solidFill>
                <a:latin typeface="Abecedary" pitchFamily="2" charset="0"/>
              </a:rPr>
              <a:t>Lavar constantemente sus manos con agua y jabón antes de entrar a la sala (baño del colegio) y también al salir de ella (uso de alcohol gel).</a:t>
            </a:r>
          </a:p>
          <a:p>
            <a:endParaRPr lang="es-CL" dirty="0">
              <a:solidFill>
                <a:schemeClr val="accent3">
                  <a:lumMod val="75000"/>
                </a:schemeClr>
              </a:solidFill>
              <a:latin typeface="Abecedary" pitchFamily="2" charset="0"/>
            </a:endParaRPr>
          </a:p>
          <a:p>
            <a:r>
              <a:rPr lang="es-CL" dirty="0">
                <a:solidFill>
                  <a:schemeClr val="accent3">
                    <a:lumMod val="75000"/>
                  </a:schemeClr>
                </a:solidFill>
                <a:latin typeface="Abecedary" pitchFamily="2" charset="0"/>
              </a:rPr>
              <a:t>No comer o beber ningún tipo de alimento o líquido dentro de la sala.</a:t>
            </a:r>
          </a:p>
          <a:p>
            <a:endParaRPr lang="es-CL" dirty="0">
              <a:solidFill>
                <a:schemeClr val="accent3">
                  <a:lumMod val="75000"/>
                </a:schemeClr>
              </a:solidFill>
              <a:latin typeface="Abecedary" pitchFamily="2" charset="0"/>
            </a:endParaRPr>
          </a:p>
          <a:p>
            <a:r>
              <a:rPr lang="es-CL" dirty="0">
                <a:solidFill>
                  <a:schemeClr val="accent3">
                    <a:lumMod val="75000"/>
                  </a:schemeClr>
                </a:solidFill>
                <a:latin typeface="Abecedary" pitchFamily="2" charset="0"/>
              </a:rPr>
              <a:t>No puedes compartir tu útiles con otros compañeros y compañeras.</a:t>
            </a:r>
          </a:p>
        </p:txBody>
      </p:sp>
      <p:pic>
        <p:nvPicPr>
          <p:cNvPr id="3076" name="Picture 4" descr="La ansiedad de los niños y niñas ante el uso de la mascarilla | Fundación  Relaciones Sanas">
            <a:extLst>
              <a:ext uri="{FF2B5EF4-FFF2-40B4-BE49-F238E27FC236}">
                <a16:creationId xmlns:a16="http://schemas.microsoft.com/office/drawing/2014/main" id="{842C8179-4557-490E-BC66-4818CC39A8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7165" y="120550"/>
            <a:ext cx="2726635" cy="1815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961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6FDE72-A855-47BB-B5AF-026A5E752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>
                <a:solidFill>
                  <a:schemeClr val="accent2">
                    <a:lumMod val="75000"/>
                  </a:schemeClr>
                </a:solidFill>
                <a:latin typeface="Candy Pop!" panose="020F0503060000020003" pitchFamily="34" charset="0"/>
              </a:rPr>
              <a:t>¿Qué aprenderemos este año?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13A025-3C7C-4F6C-9123-BB2D22B06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L" dirty="0">
                <a:solidFill>
                  <a:schemeClr val="accent3">
                    <a:lumMod val="75000"/>
                  </a:schemeClr>
                </a:solidFill>
                <a:latin typeface="Abecedary" pitchFamily="2" charset="0"/>
              </a:rPr>
              <a:t>Historia este año viene con muchos temas interesantes y divertidos.</a:t>
            </a:r>
          </a:p>
          <a:p>
            <a:pPr algn="just"/>
            <a:r>
              <a:rPr lang="es-CL" dirty="0">
                <a:solidFill>
                  <a:schemeClr val="accent3">
                    <a:lumMod val="75000"/>
                  </a:schemeClr>
                </a:solidFill>
                <a:latin typeface="Abecedary" pitchFamily="2" charset="0"/>
              </a:rPr>
              <a:t>Veremos la ubicación de Chile en el mundo, conoceremos continentes, ciudades de Chile, entre otras cosas.</a:t>
            </a:r>
          </a:p>
          <a:p>
            <a:pPr algn="just"/>
            <a:r>
              <a:rPr lang="es-CL" dirty="0">
                <a:solidFill>
                  <a:schemeClr val="accent3">
                    <a:lumMod val="75000"/>
                  </a:schemeClr>
                </a:solidFill>
                <a:latin typeface="Abecedary" pitchFamily="2" charset="0"/>
              </a:rPr>
              <a:t>También aprenderemos de los pueblos originarios y su importancia para el desarrollo de nuestro país.</a:t>
            </a:r>
          </a:p>
          <a:p>
            <a:pPr algn="just"/>
            <a:r>
              <a:rPr lang="es-CL" dirty="0">
                <a:solidFill>
                  <a:schemeClr val="accent3">
                    <a:lumMod val="75000"/>
                  </a:schemeClr>
                </a:solidFill>
                <a:latin typeface="Abecedary" pitchFamily="2" charset="0"/>
              </a:rPr>
              <a:t>Y por supuesto recordaremos algunas cosas que vimos antes, para ver cómo estamos para comenzar el año.</a:t>
            </a:r>
          </a:p>
        </p:txBody>
      </p:sp>
      <p:pic>
        <p:nvPicPr>
          <p:cNvPr id="2050" name="Picture 2" descr="Globo terráqueo de dibujos animados de la tierra, globo, diverso, globo,  mundo png | Klipartz">
            <a:extLst>
              <a:ext uri="{FF2B5EF4-FFF2-40B4-BE49-F238E27FC236}">
                <a16:creationId xmlns:a16="http://schemas.microsoft.com/office/drawing/2014/main" id="{9B93B158-B650-4EF1-9CAC-CA8D156C15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3176" y="5503146"/>
            <a:ext cx="1428824" cy="1284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1940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E3C8A5-468E-4D21-ABB1-4A5F088F1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694" y="624234"/>
            <a:ext cx="11274612" cy="4014028"/>
          </a:xfrm>
        </p:spPr>
        <p:txBody>
          <a:bodyPr>
            <a:normAutofit lnSpcReduction="10000"/>
          </a:bodyPr>
          <a:lstStyle/>
          <a:p>
            <a:pPr algn="just"/>
            <a:r>
              <a:rPr lang="es-CL" dirty="0">
                <a:solidFill>
                  <a:schemeClr val="accent6">
                    <a:lumMod val="75000"/>
                  </a:schemeClr>
                </a:solidFill>
                <a:latin typeface="Ink Free" panose="03080402000500000000" pitchFamily="66" charset="0"/>
              </a:rPr>
              <a:t>ESPERO QUE ESTE AÑO DISFRUTES DE ESTA Y TODAS LAS CLASES QUE LOS PROFESORES PAREPARAMOS PARA USTEDES, Y QUE A PESAR DE LA PANDEMIA, PODAMOS CONOCERNOS Y APRENDER JUNTOS.</a:t>
            </a:r>
          </a:p>
          <a:p>
            <a:pPr algn="just"/>
            <a:endParaRPr lang="es-CL" dirty="0">
              <a:solidFill>
                <a:schemeClr val="accent6">
                  <a:lumMod val="75000"/>
                </a:schemeClr>
              </a:solidFill>
              <a:latin typeface="Ink Free" panose="03080402000500000000" pitchFamily="66" charset="0"/>
            </a:endParaRPr>
          </a:p>
          <a:p>
            <a:pPr algn="just"/>
            <a:endParaRPr lang="es-CL" dirty="0">
              <a:solidFill>
                <a:schemeClr val="accent6">
                  <a:lumMod val="75000"/>
                </a:schemeClr>
              </a:solidFill>
              <a:latin typeface="Ink Free" panose="03080402000500000000" pitchFamily="66" charset="0"/>
            </a:endParaRPr>
          </a:p>
          <a:p>
            <a:pPr algn="r"/>
            <a:r>
              <a:rPr lang="es-CL" dirty="0">
                <a:solidFill>
                  <a:schemeClr val="accent6">
                    <a:lumMod val="75000"/>
                  </a:schemeClr>
                </a:solidFill>
                <a:latin typeface="Ink Free" panose="03080402000500000000" pitchFamily="66" charset="0"/>
              </a:rPr>
              <a:t>Tía Daniela</a:t>
            </a:r>
          </a:p>
          <a:p>
            <a:pPr marL="0" indent="0" algn="r">
              <a:buNone/>
            </a:pPr>
            <a:r>
              <a:rPr lang="es-CL" dirty="0">
                <a:solidFill>
                  <a:schemeClr val="accent6">
                    <a:lumMod val="75000"/>
                  </a:schemeClr>
                </a:solidFill>
                <a:latin typeface="Ink Free" panose="03080402000500000000" pitchFamily="66" charset="0"/>
              </a:rPr>
              <a:t>Jefa Depto. Historia</a:t>
            </a:r>
          </a:p>
        </p:txBody>
      </p:sp>
      <p:pic>
        <p:nvPicPr>
          <p:cNvPr id="5" name="Imagen 4" descr="Dibujo de una niña&#10;&#10;Descripción generada automáticamente con confianza baja">
            <a:extLst>
              <a:ext uri="{FF2B5EF4-FFF2-40B4-BE49-F238E27FC236}">
                <a16:creationId xmlns:a16="http://schemas.microsoft.com/office/drawing/2014/main" id="{2CABAB7F-34F3-46EF-828D-A38A1A329C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24527"/>
            <a:ext cx="5894363" cy="2733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034718"/>
      </p:ext>
    </p:extLst>
  </p:cSld>
  <p:clrMapOvr>
    <a:masterClrMapping/>
  </p:clrMapOvr>
</p:sld>
</file>

<file path=ppt/theme/theme1.xml><?xml version="1.0" encoding="utf-8"?>
<a:theme xmlns:a="http://schemas.openxmlformats.org/drawingml/2006/main" name="DappledVTI">
  <a:themeElements>
    <a:clrScheme name="AnalogousFromRegularSeedRightStep">
      <a:dk1>
        <a:srgbClr val="000000"/>
      </a:dk1>
      <a:lt1>
        <a:srgbClr val="FFFFFF"/>
      </a:lt1>
      <a:dk2>
        <a:srgbClr val="1B2F2C"/>
      </a:dk2>
      <a:lt2>
        <a:srgbClr val="F3F0F2"/>
      </a:lt2>
      <a:accent1>
        <a:srgbClr val="21B760"/>
      </a:accent1>
      <a:accent2>
        <a:srgbClr val="14B59A"/>
      </a:accent2>
      <a:accent3>
        <a:srgbClr val="23ADDC"/>
      </a:accent3>
      <a:accent4>
        <a:srgbClr val="1756D5"/>
      </a:accent4>
      <a:accent5>
        <a:srgbClr val="493AE9"/>
      </a:accent5>
      <a:accent6>
        <a:srgbClr val="791BD6"/>
      </a:accent6>
      <a:hlink>
        <a:srgbClr val="BF3F89"/>
      </a:hlink>
      <a:folHlink>
        <a:srgbClr val="7F7F7F"/>
      </a:folHlink>
    </a:clrScheme>
    <a:fontScheme name="Custom 67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ppledVTI" id="{204FEFAB-F02B-4FE8-B509-C50A618B972D}" vid="{7EAEADA8-5A8E-45B2-B0E4-448EC7E7A94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349</Words>
  <Application>Microsoft Office PowerPoint</Application>
  <PresentationFormat>Panorámica</PresentationFormat>
  <Paragraphs>31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Abecedary</vt:lpstr>
      <vt:lpstr>Arial</vt:lpstr>
      <vt:lpstr>Avenir Next LT Pro</vt:lpstr>
      <vt:lpstr>AvenirNext LT Pro Medium</vt:lpstr>
      <vt:lpstr>Candy Pop!</vt:lpstr>
      <vt:lpstr>Ink Free</vt:lpstr>
      <vt:lpstr>Sabon Next LT</vt:lpstr>
      <vt:lpstr>DappledVTI</vt:lpstr>
      <vt:lpstr>¡Bienvenidos/as a Historia! 2° Básicos</vt:lpstr>
      <vt:lpstr>Antes de empezar… unos consejos y recordatorios</vt:lpstr>
      <vt:lpstr>Presentación de PowerPoint</vt:lpstr>
      <vt:lpstr>Sobre el cuidado y autocuidado</vt:lpstr>
      <vt:lpstr>¿Qué aprenderemos este año?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¡Bienvenidos a Historia! 2° Básico A</dc:title>
  <dc:creator>Carlos Sotelo Pedrero</dc:creator>
  <cp:lastModifiedBy>M.Eugenia Lucero</cp:lastModifiedBy>
  <cp:revision>6</cp:revision>
  <dcterms:created xsi:type="dcterms:W3CDTF">2021-03-02T19:18:52Z</dcterms:created>
  <dcterms:modified xsi:type="dcterms:W3CDTF">2021-03-05T13:04:11Z</dcterms:modified>
</cp:coreProperties>
</file>