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9" r:id="rId4"/>
    <p:sldId id="280" r:id="rId5"/>
    <p:sldId id="290" r:id="rId6"/>
    <p:sldId id="281" r:id="rId7"/>
    <p:sldId id="284" r:id="rId8"/>
    <p:sldId id="285" r:id="rId9"/>
    <p:sldId id="288" r:id="rId10"/>
    <p:sldId id="286" r:id="rId11"/>
    <p:sldId id="287" r:id="rId12"/>
    <p:sldId id="289" r:id="rId13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8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4B25B1-971D-4ACE-A657-D564D714ED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B281F5-A5DE-455D-9193-2697431424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1F62FD-C332-4B4D-9266-EE6B3B389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2F48-BC3D-48F4-AD55-EBC811254CC9}" type="datetimeFigureOut">
              <a:rPr lang="es-CL" smtClean="0"/>
              <a:t>22-03-2021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30F7E2-773E-4723-9AEE-61A8F37FC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03B890-A43B-4B08-B1CD-EA011A728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79B5D-4A2D-4C10-8ACE-E1C4B945E67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22297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68F4DA-FEDE-4942-961D-196314591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B9739F-6093-46ED-8F92-B45C4C0B67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20E1C5-4199-4D6A-BE93-56436921C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2F48-BC3D-48F4-AD55-EBC811254CC9}" type="datetimeFigureOut">
              <a:rPr lang="es-CL" smtClean="0"/>
              <a:t>22-03-2021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B35AF5-7B63-4FA8-A5AA-CCB39E24F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0C0362-0334-4E92-ADDB-6AE5E0D20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79B5D-4A2D-4C10-8ACE-E1C4B945E67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694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1F7B40-FB88-4726-BB9E-78037002D1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E431BDE-1286-4FBC-A8CA-7E26D0AC9B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353D1C-FDAF-49FD-8418-1A31B1ED7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2F48-BC3D-48F4-AD55-EBC811254CC9}" type="datetimeFigureOut">
              <a:rPr lang="es-CL" smtClean="0"/>
              <a:t>22-03-2021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587F24-C2FC-4359-A5FC-CA6CC5276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1DE23F-28C5-4C8D-BBA7-573FC4BCD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79B5D-4A2D-4C10-8ACE-E1C4B945E67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0822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409D86-C198-4045-B57B-CA501CFB7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3CC64A-7F65-40AE-BE87-4C8893849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1D3B00-2820-4553-9E99-B45FE700D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2F48-BC3D-48F4-AD55-EBC811254CC9}" type="datetimeFigureOut">
              <a:rPr lang="es-CL" smtClean="0"/>
              <a:t>22-03-2021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E1924F-2B74-444C-A88C-00DD26073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449AC3-1E9F-4B52-BB75-0CB602DD0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79B5D-4A2D-4C10-8ACE-E1C4B945E67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89762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84B448-AF88-4A96-96A2-30234ED26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B7B6A0-9637-4DF2-A028-C02D2185A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E55474-5E3C-4B5F-B9F1-914464AB5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2F48-BC3D-48F4-AD55-EBC811254CC9}" type="datetimeFigureOut">
              <a:rPr lang="es-CL" smtClean="0"/>
              <a:t>22-03-2021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959715-15B0-4112-A721-F59A50D6C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8A5332-8A3E-4848-BB05-1A750F12A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79B5D-4A2D-4C10-8ACE-E1C4B945E67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11597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141B09-E0BA-4616-BE4B-18FABDD79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CCC167-0E22-462A-8F41-181B8AE53B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E2202CE-AC19-4D79-BC3D-59F5CF517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E7A3162-5A8B-4919-BE4F-76C7645FA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2F48-BC3D-48F4-AD55-EBC811254CC9}" type="datetimeFigureOut">
              <a:rPr lang="es-CL" smtClean="0"/>
              <a:t>22-03-2021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32D62A1-022A-421F-A52F-A5057EADA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25AC75-BA28-4271-9F96-73068B709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79B5D-4A2D-4C10-8ACE-E1C4B945E67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67789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9BEB1C-2F2E-4864-A533-D05D394C4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8FC32DA-E97C-418F-8E1A-63CC06FB1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21F77D9-8CD1-4DFD-BE2A-1F4CAA5C0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CAE4E4C-152A-4667-A9F8-6B056CE709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BBB2712-43CE-473B-8CA1-0671ECE9A9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06FA18C-5A82-4625-A9EC-49CD6FB90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2F48-BC3D-48F4-AD55-EBC811254CC9}" type="datetimeFigureOut">
              <a:rPr lang="es-CL" smtClean="0"/>
              <a:t>22-03-2021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8A77082-2366-44B3-AF2E-2B1E628A2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0FAD395-7722-44DF-9D22-9671B1998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79B5D-4A2D-4C10-8ACE-E1C4B945E67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81972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0BEB37-046C-4146-8240-26B09F04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5DF98B2-BE83-47AF-8ECF-3F3D1E4EE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2F48-BC3D-48F4-AD55-EBC811254CC9}" type="datetimeFigureOut">
              <a:rPr lang="es-CL" smtClean="0"/>
              <a:t>22-03-2021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2A254DA-7AB2-46BE-9CB4-5622A6E67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823E5F-2C5B-4E49-B0D0-76CA2C255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79B5D-4A2D-4C10-8ACE-E1C4B945E67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9229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90887C5-F077-4D93-82DD-3E37E8EBA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2F48-BC3D-48F4-AD55-EBC811254CC9}" type="datetimeFigureOut">
              <a:rPr lang="es-CL" smtClean="0"/>
              <a:t>22-03-2021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AF28A01-0E00-4F87-A3C9-0CEB181BD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00A804A-A412-4139-9CB8-406DF963C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79B5D-4A2D-4C10-8ACE-E1C4B945E67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816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8C8F04-1058-4E09-9511-5C25AFBC8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E6FA68-9364-4D33-959F-98920BBEB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B1BACAA-63A3-4D20-A93D-47C42C47C4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14EBBD-BF1C-4FE4-BC99-728D66358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2F48-BC3D-48F4-AD55-EBC811254CC9}" type="datetimeFigureOut">
              <a:rPr lang="es-CL" smtClean="0"/>
              <a:t>22-03-2021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CE40366-7EF2-42B0-99BC-8F9A3D06A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A649590-C037-4850-8567-5F86C3D66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79B5D-4A2D-4C10-8ACE-E1C4B945E67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3416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38A082-A723-4CE0-8517-FAD03C986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6B76114-4479-4670-8EE7-D947D46A68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CC9E104-4C73-4F08-9804-8068692E9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CFDF27B-DB2F-40D0-8412-EFFBF3F64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2F48-BC3D-48F4-AD55-EBC811254CC9}" type="datetimeFigureOut">
              <a:rPr lang="es-CL" smtClean="0"/>
              <a:t>22-03-2021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986E6A-DC84-44DC-9BB0-C70B6B02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F82E8CF-DA7F-47BA-BAE0-0870826CA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79B5D-4A2D-4C10-8ACE-E1C4B945E67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01364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EAB56BE-0059-4400-9E1F-A82E80758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03CD16-765D-4E83-8166-2EB2C8478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02FEBE-0C38-414F-8AEF-3C40620530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62F48-BC3D-48F4-AD55-EBC811254CC9}" type="datetimeFigureOut">
              <a:rPr lang="es-CL" smtClean="0"/>
              <a:t>22-03-2021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BC6E53-A634-4FA5-8669-4770BD0B71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64F7E6-87FF-42DE-9192-4418A3AED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79B5D-4A2D-4C10-8ACE-E1C4B945E67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5889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035D20-2543-431C-AAC3-C2B55D4D5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5531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CL" dirty="0"/>
              <a:t>Unidad: LA TOMA DE DECISIONES EN SITUACIONES FINANCIERAS  Y ECONÓMICAS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6EFCBD0-E38E-49D6-B571-EA3BB61F35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86244"/>
            <a:ext cx="9144000" cy="1655762"/>
          </a:xfrm>
        </p:spPr>
        <p:txBody>
          <a:bodyPr>
            <a:normAutofit/>
          </a:bodyPr>
          <a:lstStyle/>
          <a:p>
            <a:r>
              <a:rPr lang="es-CL" dirty="0"/>
              <a:t>En esta Unidad estudiarás y  aprenderás acerca de:</a:t>
            </a:r>
          </a:p>
          <a:p>
            <a:r>
              <a:rPr lang="es-CL" dirty="0"/>
              <a:t> •  Toma de decisiones aplicando porcentajes.</a:t>
            </a:r>
          </a:p>
          <a:p>
            <a:r>
              <a:rPr lang="es-CL" dirty="0"/>
              <a:t> •  Tasas de decisiones aplicando tasas de interés compuesto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CF408B6-E329-4EB1-8726-4D436BB25B63}"/>
              </a:ext>
            </a:extLst>
          </p:cNvPr>
          <p:cNvSpPr/>
          <p:nvPr/>
        </p:nvSpPr>
        <p:spPr>
          <a:xfrm>
            <a:off x="1091513" y="570268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/>
              <a:t>Objetivo: Analizar situaciones que involucren productos financieros de ahorro considerando la rentabilidad y el tiempo.</a:t>
            </a:r>
          </a:p>
        </p:txBody>
      </p:sp>
    </p:spTree>
    <p:extLst>
      <p:ext uri="{BB962C8B-B14F-4D97-AF65-F5344CB8AC3E}">
        <p14:creationId xmlns:p14="http://schemas.microsoft.com/office/powerpoint/2010/main" val="1150541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DF6B49-C186-4D31-B13C-40F467CAB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Periodos de interés compuesto</a:t>
            </a:r>
            <a:br>
              <a:rPr lang="es-CL" dirty="0"/>
            </a:b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652460-49F1-444D-B27E-E898EA714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854" y="1253331"/>
            <a:ext cx="10515600" cy="4351338"/>
          </a:xfrm>
        </p:spPr>
        <p:txBody>
          <a:bodyPr/>
          <a:lstStyle/>
          <a:p>
            <a:r>
              <a:rPr lang="es-CL" dirty="0"/>
              <a:t>El interés compuesto no se calcula siempre por año, puede ser semestral, trimestral, al mes, al día, etc. ¡Pero si no es anual debería informarse!</a:t>
            </a:r>
          </a:p>
          <a:p>
            <a:r>
              <a:rPr lang="es-CL" dirty="0"/>
              <a:t>Así, si la fórmula del interés compuesto se ha deducido para una tasa de interés anual durante t años, todo sigue siendo válido si los periodos de conversión son semestres, trimestres, días, etc.,  solo hay que convertir éstos a años.</a:t>
            </a:r>
          </a:p>
          <a:p>
            <a:r>
              <a:rPr lang="es-CL" dirty="0"/>
              <a:t>Por ejemplo, si i se expresa en tasa anual y su aplicación como interés compuesto se valida en forma mensual , en ese caso i tasa de interés compuesto se debe dividirse por 12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F7016D6-6F06-48EB-90F5-A03BD8591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2423" y="5357018"/>
            <a:ext cx="5228266" cy="82135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2CA9B66F-0301-4CC5-A83B-6893BD7D04CA}"/>
              </a:ext>
            </a:extLst>
          </p:cNvPr>
          <p:cNvSpPr/>
          <p:nvPr/>
        </p:nvSpPr>
        <p:spPr>
          <a:xfrm>
            <a:off x="838200" y="604674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>
                <a:solidFill>
                  <a:srgbClr val="555555"/>
                </a:solidFill>
                <a:latin typeface="Helvetica Neue"/>
              </a:rPr>
              <a:t> L</a:t>
            </a:r>
            <a:r>
              <a:rPr lang="es-CL" b="1" dirty="0">
                <a:solidFill>
                  <a:srgbClr val="555555"/>
                </a:solidFill>
                <a:latin typeface="Helvetica Neue"/>
              </a:rPr>
              <a:t>a potencia t (en número de años) se debe multiplicar por el mismo valor  de n , en cada caso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1930891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8379C9-395C-45D9-8896-3EFFEC13B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6492"/>
            <a:ext cx="10515600" cy="499848"/>
          </a:xfrm>
        </p:spPr>
        <p:txBody>
          <a:bodyPr>
            <a:normAutofit fontScale="90000"/>
          </a:bodyPr>
          <a:lstStyle/>
          <a:p>
            <a:r>
              <a:rPr lang="es-CL" dirty="0"/>
              <a:t>Ejemplo2:</a:t>
            </a:r>
            <a:br>
              <a:rPr lang="es-CL" dirty="0"/>
            </a:b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467CF0B-0202-4851-BA48-A3834BA2DC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-1" t="18644" r="63325" b="41798"/>
          <a:stretch/>
        </p:blipFill>
        <p:spPr>
          <a:xfrm>
            <a:off x="0" y="2131445"/>
            <a:ext cx="7773817" cy="386600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ED8AEF4-47F3-4B9A-B422-FFC5211CE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1043" y="2131445"/>
            <a:ext cx="4900957" cy="343774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220686" y="179112"/>
            <a:ext cx="92114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/>
              <a:t>Un cierto capital invertido durante 7 años a una tasa de interés compuesto anual del 10% se ha convertido en 1.583.945 pesos. Calcular el capital inicial, sabiendo que los intereses se han pagado semestralmente.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7153836" y="5705858"/>
            <a:ext cx="4556354" cy="113964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tx1"/>
                </a:solidFill>
              </a:rPr>
              <a:t>Respuesta: Redondeando la cifra resultante, el capital inicial fue de 800.000 pesos</a:t>
            </a:r>
          </a:p>
        </p:txBody>
      </p:sp>
    </p:spTree>
    <p:extLst>
      <p:ext uri="{BB962C8B-B14F-4D97-AF65-F5344CB8AC3E}">
        <p14:creationId xmlns:p14="http://schemas.microsoft.com/office/powerpoint/2010/main" val="295539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68FCB7-27E3-41C1-AD7C-AF4E6B7FB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13320"/>
            <a:ext cx="10944497" cy="928098"/>
          </a:xfrm>
        </p:spPr>
        <p:txBody>
          <a:bodyPr>
            <a:normAutofit fontScale="90000"/>
          </a:bodyPr>
          <a:lstStyle/>
          <a:p>
            <a:r>
              <a:rPr lang="es-CL" dirty="0"/>
              <a:t>Actividad: Realizar los ejercicios propuestos al final en tu cuaderno</a:t>
            </a:r>
            <a:br>
              <a:rPr lang="es-CL" dirty="0"/>
            </a:b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BCA413-65E2-4E41-933B-7A673EBC9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0" y="1799499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s-CL" dirty="0"/>
              <a:t>1) ¿Cuánto dinero obtengo si invierto un capital de 1.500.000 pesos al cabo de 4 años, y a una tasa de interés compuesto anual del 8%?</a:t>
            </a:r>
          </a:p>
          <a:p>
            <a:pPr marL="0" indent="0">
              <a:buNone/>
            </a:pPr>
            <a:r>
              <a:rPr lang="es-CL" dirty="0"/>
              <a:t> </a:t>
            </a:r>
          </a:p>
          <a:p>
            <a:r>
              <a:rPr lang="es-CL" dirty="0"/>
              <a:t>2) Digamos que pretendemos tener $2.000.000 dentro de 5 años. Si el banco paga una tasa de 10% anual ¿cuánto necesitamos como capital inicial?</a:t>
            </a:r>
          </a:p>
          <a:p>
            <a:endParaRPr lang="es-CL" dirty="0"/>
          </a:p>
          <a:p>
            <a:r>
              <a:rPr lang="es-CL" dirty="0"/>
              <a:t>3) Un cierto capital invertido durante 6 años a una tasa de interés compuesto anual del 15 % se ha convertido en 2.313.061 pesos. Calcular el capital inicial, sabiendo que los intereses se han pagado semestralmente.</a:t>
            </a:r>
          </a:p>
        </p:txBody>
      </p:sp>
    </p:spTree>
    <p:extLst>
      <p:ext uri="{BB962C8B-B14F-4D97-AF65-F5344CB8AC3E}">
        <p14:creationId xmlns:p14="http://schemas.microsoft.com/office/powerpoint/2010/main" val="3165662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62A963-CDC5-4323-8BA7-563FFA21F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908"/>
            <a:ext cx="10515600" cy="676988"/>
          </a:xfrm>
        </p:spPr>
        <p:txBody>
          <a:bodyPr>
            <a:normAutofit fontScale="90000"/>
          </a:bodyPr>
          <a:lstStyle/>
          <a:p>
            <a:r>
              <a:rPr lang="es-CL" dirty="0"/>
              <a:t>Clase anterior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5920D75-FAE2-41DD-A4BA-9A4C2242C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1434" y="1101035"/>
            <a:ext cx="6984083" cy="131989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85E7E85-C2C5-4401-AF22-DD97AF7CE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264" y="815066"/>
            <a:ext cx="6169149" cy="158080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D4CA383-D412-411E-8380-2987AED102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784" y="2934031"/>
            <a:ext cx="6689012" cy="82192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3F15BD2-34B6-4A62-B846-35C3477598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4683" y="2565064"/>
            <a:ext cx="5158703" cy="208345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32CA75F-6C29-48C6-B984-0A1FC5A1F7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859" y="5090984"/>
            <a:ext cx="8280003" cy="135499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0E09EBA-8E43-4BD4-9815-5EC724B5FF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3072" y="4817704"/>
            <a:ext cx="6400328" cy="75505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AB49CF5-D5BE-4CC0-BE58-2CE1B9480E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3072" y="5659720"/>
            <a:ext cx="6023656" cy="119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40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6DD209-E016-46A7-A413-3006F0338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Toma de decisiones aplicando </a:t>
            </a:r>
            <a:br>
              <a:rPr lang="es-CL" dirty="0"/>
            </a:br>
            <a:r>
              <a:rPr lang="es-CL" dirty="0"/>
              <a:t>tasas de interés compuesto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A56F7F-E158-4AAB-B0F9-20B2CB9B1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4627" y="1253330"/>
            <a:ext cx="4572000" cy="5481101"/>
          </a:xfrm>
        </p:spPr>
        <p:txBody>
          <a:bodyPr>
            <a:normAutofit lnSpcReduction="10000"/>
          </a:bodyPr>
          <a:lstStyle/>
          <a:p>
            <a:r>
              <a:rPr lang="es-CL" dirty="0"/>
              <a:t>El </a:t>
            </a:r>
            <a:r>
              <a:rPr lang="es-CL" sz="1900" dirty="0"/>
              <a:t>ahorro y la inversión son operaciones financieras que involucran la postergación de un dinero en el presente por la probabilidad de obtener un beneficio mayor a futuro. </a:t>
            </a:r>
          </a:p>
          <a:p>
            <a:r>
              <a:rPr lang="es-CL" sz="1900" dirty="0"/>
              <a:t>En general, se lo pone a disposición de una empresa financiera, como un banco, con la finalidad de que el monto se incremente con las ganancias que genere. Algunos de los conceptos financieros asociados son: </a:t>
            </a:r>
          </a:p>
          <a:p>
            <a:pPr marL="0" indent="0">
              <a:buNone/>
            </a:pPr>
            <a:r>
              <a:rPr lang="es-CL" sz="1900" dirty="0"/>
              <a:t>• </a:t>
            </a:r>
            <a:r>
              <a:rPr lang="es-CL" sz="1900" dirty="0">
                <a:solidFill>
                  <a:srgbClr val="FF0000"/>
                </a:solidFill>
              </a:rPr>
              <a:t>Rendimiento esperado o rentabilidad</a:t>
            </a:r>
            <a:r>
              <a:rPr lang="es-CL" sz="1900" dirty="0"/>
              <a:t>: monto que esperamos obtener de nuestra inversión. Se suele medir como porcentaje de la cantidad invertida.</a:t>
            </a:r>
          </a:p>
          <a:p>
            <a:pPr marL="0" indent="0">
              <a:buNone/>
            </a:pPr>
            <a:r>
              <a:rPr lang="es-CL" sz="1900" dirty="0"/>
              <a:t> • </a:t>
            </a:r>
            <a:r>
              <a:rPr lang="es-CL" sz="1900" dirty="0">
                <a:solidFill>
                  <a:srgbClr val="FF0000"/>
                </a:solidFill>
              </a:rPr>
              <a:t>Riesgo:</a:t>
            </a:r>
            <a:r>
              <a:rPr lang="es-CL" sz="1900" dirty="0"/>
              <a:t> variable subjetiva que se refiere a la posibilidad de que no se recupere el dinero invertido, es decir, la incerteza sobre el rendimiento.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AFE13A5-D75E-466E-9356-AE8E13D5F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0688"/>
            <a:ext cx="7244756" cy="410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37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D87D92-7BB6-41FC-AA7D-C17F702CE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6E4758-5538-483C-8F39-55D3B792E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34371E5-4170-46DF-9771-AAB8349B9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28" y="365125"/>
            <a:ext cx="10663836" cy="6254750"/>
          </a:xfrm>
          <a:prstGeom prst="rect">
            <a:avLst/>
          </a:prstGeom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EA215C59-4C19-4B35-8BC7-9AD866084549}"/>
              </a:ext>
            </a:extLst>
          </p:cNvPr>
          <p:cNvCxnSpPr/>
          <p:nvPr/>
        </p:nvCxnSpPr>
        <p:spPr>
          <a:xfrm>
            <a:off x="2323070" y="1027906"/>
            <a:ext cx="169287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ACE4642A-3275-4177-9642-36617736DD88}"/>
              </a:ext>
            </a:extLst>
          </p:cNvPr>
          <p:cNvCxnSpPr/>
          <p:nvPr/>
        </p:nvCxnSpPr>
        <p:spPr>
          <a:xfrm>
            <a:off x="963827" y="1396314"/>
            <a:ext cx="171758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551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44582" y="535577"/>
            <a:ext cx="100453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/>
              <a:t>Ejemplo2: Se desea invertir un monto de 200.000  mensualmente, que tiene una rentabilidad el primer mes del 10%, el segundo mes de -15% y el tercer mes del 10%, cual será el capital obtenido al finalizar los tres meses </a:t>
            </a:r>
          </a:p>
        </p:txBody>
      </p:sp>
    </p:spTree>
    <p:extLst>
      <p:ext uri="{BB962C8B-B14F-4D97-AF65-F5344CB8AC3E}">
        <p14:creationId xmlns:p14="http://schemas.microsoft.com/office/powerpoint/2010/main" val="1814048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B7DABE-544F-4EF4-9B3C-10A92A84B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502" y="45264"/>
            <a:ext cx="10515600" cy="635772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>
                <a:solidFill>
                  <a:srgbClr val="000000"/>
                </a:solidFill>
                <a:latin typeface="Times New Roman" panose="02020603050405020304" pitchFamily="18" charset="0"/>
              </a:rPr>
              <a:t>Créditos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A18CB1-1C61-4D00-8353-62C7DBBFA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1AF67EF-0A90-461A-A2E6-407F85756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27" y="681036"/>
            <a:ext cx="10847173" cy="59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69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241BC0-D306-40F1-AAA7-244F0BA8F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Interés compuesto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56E79C-1B9B-493D-B5CC-1810CE2A2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es-CL" dirty="0"/>
              <a:t>El interés compuesto representa el costo del dinero , beneficio o utilidad de un capital inicial (C) o principal a una tasa de interés (i) durante un período (t) , en el cual los intereses que se obtienen al final de cada período de inversión no se retiran sino que se reinvierten o añaden al capital inicial; es decir, se capitalizan , produciendo un capital final (C f ) .</a:t>
            </a:r>
          </a:p>
          <a:p>
            <a:pPr marL="0" indent="0">
              <a:buNone/>
            </a:pPr>
            <a:endParaRPr lang="es-CL" dirty="0"/>
          </a:p>
          <a:p>
            <a:r>
              <a:rPr lang="es-CL" dirty="0"/>
              <a:t>Para un período determinado sería</a:t>
            </a:r>
          </a:p>
          <a:p>
            <a:pPr marL="0" indent="0">
              <a:buNone/>
            </a:pPr>
            <a:r>
              <a:rPr lang="es-CL" dirty="0"/>
              <a:t>Capital final (C f ) = capital inicial (C) más los intereses.</a:t>
            </a:r>
          </a:p>
        </p:txBody>
      </p:sp>
    </p:spTree>
    <p:extLst>
      <p:ext uri="{BB962C8B-B14F-4D97-AF65-F5344CB8AC3E}">
        <p14:creationId xmlns:p14="http://schemas.microsoft.com/office/powerpoint/2010/main" val="223632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8A2308-B7DC-44CE-925F-233F38EC6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B71DEB-0CC5-4960-9BFA-C66EE0AEC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13F6FD0-6AEB-4E0F-A077-2620339F0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65125"/>
            <a:ext cx="12192000" cy="599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38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24C914-320F-4869-B1EE-9EFF90F91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6983"/>
          </a:xfrm>
        </p:spPr>
        <p:txBody>
          <a:bodyPr/>
          <a:lstStyle/>
          <a:p>
            <a:r>
              <a:rPr lang="es-CL" dirty="0"/>
              <a:t>Ejemplo 1: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0B1E5F2-300E-4121-B160-9DD7BF495F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7906" r="56880" b="19524"/>
          <a:stretch/>
        </p:blipFill>
        <p:spPr>
          <a:xfrm>
            <a:off x="0" y="1813354"/>
            <a:ext cx="5836553" cy="412040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536577" y="243694"/>
            <a:ext cx="88571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/>
              <a:t>Averigua en qué se convierte un capital de 1.200.000 pesos al cabo de 5 años, y a una tasa de interés compuesto anual del 8%.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652521"/>
            <a:ext cx="6094502" cy="187913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7355541" y="5190565"/>
            <a:ext cx="4504765" cy="138504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>
                <a:solidFill>
                  <a:schemeClr val="tx1"/>
                </a:solidFill>
              </a:rPr>
              <a:t>Respuesta: Al cabo de 5 años se obtienen 1.763.194 pesos.</a:t>
            </a:r>
          </a:p>
        </p:txBody>
      </p:sp>
    </p:spTree>
    <p:extLst>
      <p:ext uri="{BB962C8B-B14F-4D97-AF65-F5344CB8AC3E}">
        <p14:creationId xmlns:p14="http://schemas.microsoft.com/office/powerpoint/2010/main" val="390698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690</Words>
  <Application>Microsoft Office PowerPoint</Application>
  <PresentationFormat>Panorámica</PresentationFormat>
  <Paragraphs>35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Helvetica Neue</vt:lpstr>
      <vt:lpstr>Times New Roman</vt:lpstr>
      <vt:lpstr>Tema de Office</vt:lpstr>
      <vt:lpstr>Unidad: LA TOMA DE DECISIONES EN SITUACIONES FINANCIERAS  Y ECONÓMICAS</vt:lpstr>
      <vt:lpstr>Clase anterior</vt:lpstr>
      <vt:lpstr>Toma de decisiones aplicando  tasas de interés compuesto</vt:lpstr>
      <vt:lpstr>Presentación de PowerPoint</vt:lpstr>
      <vt:lpstr>Presentación de PowerPoint</vt:lpstr>
      <vt:lpstr>Créditos</vt:lpstr>
      <vt:lpstr>Interés compuesto</vt:lpstr>
      <vt:lpstr>Presentación de PowerPoint</vt:lpstr>
      <vt:lpstr>Ejemplo 1:</vt:lpstr>
      <vt:lpstr>Periodos de interés compuesto </vt:lpstr>
      <vt:lpstr>Ejemplo2: </vt:lpstr>
      <vt:lpstr>Actividad: Realizar los ejercicios propuestos al final en tu cuaderno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Unidad: LA TOMA DE DECISIONES EN SITUACIONES FINANCIERAS  Y ECONÓMICAS</dc:title>
  <dc:creator>Paula Moreno</dc:creator>
  <cp:lastModifiedBy>alonceu@gmail.com</cp:lastModifiedBy>
  <cp:revision>28</cp:revision>
  <dcterms:created xsi:type="dcterms:W3CDTF">2020-06-16T02:01:22Z</dcterms:created>
  <dcterms:modified xsi:type="dcterms:W3CDTF">2021-03-22T20:36:19Z</dcterms:modified>
</cp:coreProperties>
</file>