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300" r:id="rId7"/>
    <p:sldId id="311" r:id="rId8"/>
    <p:sldId id="312" r:id="rId9"/>
    <p:sldId id="313" r:id="rId10"/>
    <p:sldId id="314" r:id="rId11"/>
    <p:sldId id="268" r:id="rId12"/>
  </p:sldIdLst>
  <p:sldSz cx="9144000" cy="5143500" type="screen16x9"/>
  <p:notesSz cx="6858000" cy="9144000"/>
  <p:embeddedFontLst>
    <p:embeddedFont>
      <p:font typeface="Coming Soon" panose="020B0604020202020204" charset="0"/>
      <p:regular r:id="rId14"/>
    </p:embeddedFont>
    <p:embeddedFont>
      <p:font typeface="Concert One" panose="020B0604020202020204" charset="0"/>
      <p:regular r:id="rId15"/>
    </p:embeddedFont>
    <p:embeddedFont>
      <p:font typeface="Roboto Mono Regular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855A70-28FB-4EF8-9D0A-1E54CF4789F0}">
  <a:tblStyle styleId="{EA855A70-28FB-4EF8-9D0A-1E54CF4789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91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74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39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8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7" r:id="rId5"/>
    <p:sldLayoutId id="2147483658" r:id="rId6"/>
    <p:sldLayoutId id="2147483659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i-PCDoTR0&amp;ab_channel=Aula365%E2%80%93LosCreador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329046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4000" b="0" dirty="0"/>
              <a:t>Las propiedades</a:t>
            </a:r>
            <a:br>
              <a:rPr lang="es-CL" sz="4000" b="0" dirty="0"/>
            </a:br>
            <a:r>
              <a:rPr lang="es-CL" sz="4000" b="0" dirty="0"/>
              <a:t>de la luz </a:t>
            </a:r>
            <a:endParaRPr lang="es-CL" sz="400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CuadroTexto 2"/>
          <p:cNvSpPr txBox="1"/>
          <p:nvPr/>
        </p:nvSpPr>
        <p:spPr>
          <a:xfrm>
            <a:off x="3257775" y="3383523"/>
            <a:ext cx="435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/>
              <a:t>Objetivo: Reforzar algunas características de la luz; por ejemplo: viaja en línea recta, se refleja, puede ser separada en colores.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22057" y="3591272"/>
            <a:ext cx="1585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/>
              <a:t>4° BÁSICO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511" y="3878662"/>
            <a:ext cx="784263" cy="78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74773" y="3994510"/>
            <a:ext cx="2722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Ciencias Naturales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5226627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sz="2800" dirty="0"/>
              <a:t>La luz y colores primarios:</a:t>
            </a:r>
          </a:p>
        </p:txBody>
      </p:sp>
      <p:pic>
        <p:nvPicPr>
          <p:cNvPr id="8194" name="Picture 2" descr="El color luz y el color pigmen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638" y="2649083"/>
            <a:ext cx="2566844" cy="17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75609" y="1347970"/>
            <a:ext cx="4634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Los </a:t>
            </a:r>
            <a:r>
              <a:rPr lang="es-CL" b="1" dirty="0"/>
              <a:t>colores</a:t>
            </a:r>
            <a:r>
              <a:rPr lang="es-CL" dirty="0"/>
              <a:t> del espectro se lo pueden dividir a grandes rasgos en seis </a:t>
            </a:r>
            <a:r>
              <a:rPr lang="es-CL" b="1" dirty="0"/>
              <a:t>colores</a:t>
            </a:r>
            <a:r>
              <a:rPr lang="es-CL" dirty="0"/>
              <a:t> espectrales, </a:t>
            </a:r>
            <a:r>
              <a:rPr lang="es-CL" b="1" dirty="0"/>
              <a:t>rojo</a:t>
            </a:r>
            <a:r>
              <a:rPr lang="es-CL" dirty="0"/>
              <a:t>, naranja, amarillo, </a:t>
            </a:r>
            <a:r>
              <a:rPr lang="es-CL" b="1" dirty="0"/>
              <a:t>verde</a:t>
            </a:r>
            <a:r>
              <a:rPr lang="es-CL" dirty="0"/>
              <a:t>, </a:t>
            </a:r>
            <a:r>
              <a:rPr lang="es-CL" b="1" dirty="0"/>
              <a:t>azul</a:t>
            </a:r>
            <a:r>
              <a:rPr lang="es-CL" dirty="0"/>
              <a:t> y violeta. Los </a:t>
            </a:r>
            <a:r>
              <a:rPr lang="es-CL" b="1" dirty="0"/>
              <a:t>colores que</a:t>
            </a:r>
            <a:r>
              <a:rPr lang="es-CL" dirty="0"/>
              <a:t> vemos en el arco iris no son todos los </a:t>
            </a:r>
            <a:r>
              <a:rPr lang="es-CL" b="1" dirty="0"/>
              <a:t>que componen la luz blanca</a:t>
            </a:r>
            <a:r>
              <a:rPr lang="es-CL" dirty="0"/>
              <a:t>. Debido a </a:t>
            </a:r>
            <a:r>
              <a:rPr lang="es-CL" b="1" dirty="0"/>
              <a:t>que</a:t>
            </a:r>
            <a:r>
              <a:rPr lang="es-CL" dirty="0"/>
              <a:t> la </a:t>
            </a:r>
            <a:r>
              <a:rPr lang="es-CL" b="1" dirty="0"/>
              <a:t>luz blanca</a:t>
            </a:r>
            <a:r>
              <a:rPr lang="es-CL" dirty="0"/>
              <a:t> también incluye </a:t>
            </a:r>
            <a:r>
              <a:rPr lang="es-CL" b="1" dirty="0"/>
              <a:t>colores que</a:t>
            </a:r>
            <a:r>
              <a:rPr lang="es-CL" dirty="0"/>
              <a:t> no podemos ver con nuestros ojos.</a:t>
            </a:r>
          </a:p>
        </p:txBody>
      </p:sp>
    </p:spTree>
    <p:extLst>
      <p:ext uri="{BB962C8B-B14F-4D97-AF65-F5344CB8AC3E}">
        <p14:creationId xmlns:p14="http://schemas.microsoft.com/office/powerpoint/2010/main" val="274470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title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muchas</a:t>
            </a:r>
            <a:endParaRPr dirty="0"/>
          </a:p>
        </p:txBody>
      </p:sp>
      <p:pic>
        <p:nvPicPr>
          <p:cNvPr id="390" name="Google Shape;390;p41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97403" y="714063"/>
            <a:ext cx="1470368" cy="75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8050" y="2592985"/>
            <a:ext cx="2610150" cy="3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88;p41"/>
          <p:cNvSpPr txBox="1">
            <a:spLocks/>
          </p:cNvSpPr>
          <p:nvPr/>
        </p:nvSpPr>
        <p:spPr>
          <a:xfrm>
            <a:off x="2838275" y="2549719"/>
            <a:ext cx="40017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oncert One"/>
              <a:buNone/>
              <a:defRPr sz="7200" b="0" i="0" u="none" strike="noStrike" cap="none">
                <a:solidFill>
                  <a:schemeClr val="dk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dirty="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OBSERVA EL SIGUIENTE VIDEO:</a:t>
            </a:r>
            <a:endParaRPr dirty="0"/>
          </a:p>
        </p:txBody>
      </p:sp>
      <p:sp>
        <p:nvSpPr>
          <p:cNvPr id="2" name="CuadroTexto 1"/>
          <p:cNvSpPr txBox="1"/>
          <p:nvPr/>
        </p:nvSpPr>
        <p:spPr>
          <a:xfrm>
            <a:off x="1496291" y="1672936"/>
            <a:ext cx="6567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hlinkClick r:id="rId3"/>
              </a:rPr>
              <a:t>https://www.youtube.com/watch?v=vvi-PCDoTR0&amp;ab_channel=Aula365%E2%80%93LosCreadores</a:t>
            </a:r>
            <a:endParaRPr lang="es-CL" sz="2800" dirty="0"/>
          </a:p>
          <a:p>
            <a:endParaRPr lang="es-C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524342" y="464455"/>
            <a:ext cx="286799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La Luz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3072581" flipH="1">
            <a:off x="1517779" y="847821"/>
            <a:ext cx="576888" cy="3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redondeado 2"/>
          <p:cNvSpPr/>
          <p:nvPr/>
        </p:nvSpPr>
        <p:spPr>
          <a:xfrm>
            <a:off x="1178268" y="1463436"/>
            <a:ext cx="1396249" cy="56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LUZ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2831430" y="429163"/>
            <a:ext cx="1396249" cy="56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800" b="1" dirty="0">
                <a:solidFill>
                  <a:srgbClr val="000000"/>
                </a:solidFill>
              </a:rPr>
              <a:t>ENERGÍA</a:t>
            </a:r>
          </a:p>
        </p:txBody>
      </p:sp>
      <p:pic>
        <p:nvPicPr>
          <p:cNvPr id="9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059893" flipH="1">
            <a:off x="2286072" y="864805"/>
            <a:ext cx="576888" cy="3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redondeado 9"/>
          <p:cNvSpPr/>
          <p:nvPr/>
        </p:nvSpPr>
        <p:spPr>
          <a:xfrm>
            <a:off x="562090" y="3122519"/>
            <a:ext cx="1589691" cy="561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PROVIENE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151780" y="2266748"/>
            <a:ext cx="2075897" cy="710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FUENTES NATURALES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151781" y="3829355"/>
            <a:ext cx="2075897" cy="670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FUENTES ARTIFICIALES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929243" y="908860"/>
            <a:ext cx="2114340" cy="1712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SOL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RAYOS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FUEGO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LUCIERNAGA etc.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6328592" y="2955456"/>
            <a:ext cx="2158349" cy="166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0000"/>
                </a:solidFill>
              </a:rPr>
              <a:t>FOSFORO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VELAS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LINTERNA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AMPOLLETA</a:t>
            </a:r>
          </a:p>
          <a:p>
            <a:pPr algn="ctr"/>
            <a:r>
              <a:rPr lang="es-CL" sz="2000" b="1" dirty="0">
                <a:solidFill>
                  <a:srgbClr val="000000"/>
                </a:solidFill>
              </a:rPr>
              <a:t>etc.</a:t>
            </a:r>
          </a:p>
        </p:txBody>
      </p:sp>
      <p:pic>
        <p:nvPicPr>
          <p:cNvPr id="1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8483064" flipH="1" flipV="1">
            <a:off x="468746" y="2175765"/>
            <a:ext cx="872595" cy="5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6635922" flipH="1">
            <a:off x="1554993" y="2559582"/>
            <a:ext cx="576888" cy="38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5966790" flipH="1" flipV="1">
            <a:off x="1554992" y="3891559"/>
            <a:ext cx="576888" cy="41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6635922" flipH="1">
            <a:off x="3357607" y="1464352"/>
            <a:ext cx="801508" cy="70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293530" flipH="1" flipV="1">
            <a:off x="4749657" y="4118347"/>
            <a:ext cx="1546329" cy="56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ayo - Wikipedia, la enciclopedia lib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487" y="865379"/>
            <a:ext cx="1350000" cy="179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inición de fósforo - Qué es, Significado y Concept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818" y="3122520"/>
            <a:ext cx="1370024" cy="10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39176" y="1697421"/>
            <a:ext cx="2193616" cy="62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redondeado 10"/>
          <p:cNvSpPr/>
          <p:nvPr/>
        </p:nvSpPr>
        <p:spPr>
          <a:xfrm>
            <a:off x="3868723" y="2646523"/>
            <a:ext cx="1731977" cy="62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redondeado 11"/>
          <p:cNvSpPr/>
          <p:nvPr/>
        </p:nvSpPr>
        <p:spPr>
          <a:xfrm>
            <a:off x="5048659" y="3520979"/>
            <a:ext cx="1941902" cy="623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5226627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sz="2800" dirty="0"/>
              <a:t>La luz tiene propiedades: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39177" y="1697421"/>
            <a:ext cx="2193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Propagación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61841" y="2696473"/>
            <a:ext cx="1941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Reflexión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48659" y="3570833"/>
            <a:ext cx="1941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dirty="0"/>
              <a:t>Refracción </a:t>
            </a:r>
          </a:p>
        </p:txBody>
      </p:sp>
      <p:pic>
        <p:nvPicPr>
          <p:cNvPr id="13" name="Google Shape;205;p31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14990596" flipH="1" flipV="1">
            <a:off x="2869852" y="2532652"/>
            <a:ext cx="872595" cy="53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5;p31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14990596" flipH="1" flipV="1">
            <a:off x="4052895" y="3452428"/>
            <a:ext cx="872595" cy="53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56351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1) PROPAGACION DE LA LUZ</a:t>
            </a:r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969870" y="897908"/>
            <a:ext cx="3183502" cy="991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997527" y="1315226"/>
            <a:ext cx="362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La luz se mueve, viaja o se  PROPAGA.</a:t>
            </a:r>
          </a:p>
          <a:p>
            <a:endParaRPr lang="es-CL" sz="2000" dirty="0"/>
          </a:p>
          <a:p>
            <a:r>
              <a:rPr lang="es-CL" sz="2000" dirty="0"/>
              <a:t>Su viaje es  en línea recta y  en todas las direcciones.</a:t>
            </a:r>
          </a:p>
          <a:p>
            <a:endParaRPr lang="es-CL" sz="2000" dirty="0"/>
          </a:p>
          <a:p>
            <a:r>
              <a:rPr lang="es-CL" sz="2000" dirty="0"/>
              <a:t>En los objetos (hasta donde llega la luz),  la luz se refleja y llega hasta nuestros ojos</a:t>
            </a:r>
            <a:r>
              <a:rPr lang="es-CL" dirty="0"/>
              <a:t>. </a:t>
            </a:r>
          </a:p>
        </p:txBody>
      </p:sp>
      <p:sp>
        <p:nvSpPr>
          <p:cNvPr id="11" name="Google Shape;272;p36"/>
          <p:cNvSpPr/>
          <p:nvPr/>
        </p:nvSpPr>
        <p:spPr>
          <a:xfrm>
            <a:off x="567984" y="140874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2;p36"/>
          <p:cNvSpPr/>
          <p:nvPr/>
        </p:nvSpPr>
        <p:spPr>
          <a:xfrm>
            <a:off x="567984" y="234368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2;p36"/>
          <p:cNvSpPr/>
          <p:nvPr/>
        </p:nvSpPr>
        <p:spPr>
          <a:xfrm>
            <a:off x="567984" y="3278626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La transmisión de datos con luz es el futur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702" y="484359"/>
            <a:ext cx="1994622" cy="13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ál es la nueva propiedad de la luz (y para qué servirá) - BBC News Mund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702" y="2009357"/>
            <a:ext cx="2006577" cy="11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y algo que pueda viajar más rápido que la velocidad de la luz? - BBC News  Mund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702" y="3335487"/>
            <a:ext cx="2031990" cy="114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67787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La luz se propaga,  llega a los objetos y sucede: </a:t>
            </a:r>
            <a:br>
              <a:rPr lang="es-CL" sz="2400" dirty="0"/>
            </a:br>
            <a:endParaRPr sz="2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5"/>
            <a:ext cx="6446248" cy="9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937" y="1291682"/>
            <a:ext cx="6450179" cy="224308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72937" y="3898447"/>
            <a:ext cx="36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La luz llega a este cuerpo opaco, choca con el y genera sombra. </a:t>
            </a:r>
          </a:p>
        </p:txBody>
      </p:sp>
      <p:pic>
        <p:nvPicPr>
          <p:cNvPr id="11" name="Google Shape;205;p31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17232409" flipH="1" flipV="1">
            <a:off x="617702" y="2931067"/>
            <a:ext cx="1545583" cy="95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luz e sombra geométricos | Luz y sombra dibujo, Luz y sombra, Dibujo de  arte conceptual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0927" y="3603281"/>
            <a:ext cx="1170130" cy="111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67787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 Reflexión de la luz : </a:t>
            </a:r>
            <a:br>
              <a:rPr lang="es-CL" sz="2400" dirty="0"/>
            </a:br>
            <a:endParaRPr sz="2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4"/>
            <a:ext cx="3006857" cy="13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5;p3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7720594" flipV="1">
            <a:off x="3752881" y="795844"/>
            <a:ext cx="1312384" cy="80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42925" y="1045180"/>
            <a:ext cx="3522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Reflexión: La luz se mueve en línea recta y cuando choca con un objeto liso y brillante, la luz </a:t>
            </a:r>
            <a:r>
              <a:rPr lang="es-CL" sz="1600" b="1" dirty="0"/>
              <a:t>REBOTA</a:t>
            </a:r>
            <a:r>
              <a:rPr lang="es-CL" sz="1600" dirty="0"/>
              <a:t> a esto se le llama </a:t>
            </a:r>
            <a:r>
              <a:rPr lang="es-CL" sz="1600" b="1" dirty="0"/>
              <a:t>REFLEXIÓN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99550" y="3322861"/>
            <a:ext cx="3522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Casi todo los objetos reflejan una parte de la luz</a:t>
            </a:r>
          </a:p>
          <a:p>
            <a:endParaRPr lang="es-CL" sz="1600" dirty="0"/>
          </a:p>
          <a:p>
            <a:r>
              <a:rPr lang="es-CL" sz="1600" dirty="0"/>
              <a:t>Los espejos reflejan toda la luz por eso puedes verte en ellos</a:t>
            </a:r>
          </a:p>
        </p:txBody>
      </p:sp>
      <p:pic>
        <p:nvPicPr>
          <p:cNvPr id="5122" name="Picture 2" descr="Qué ven los gatos en el espejo? ¿Se reconocen a sí mismos? | La Loca de los  Ga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31" y="2767136"/>
            <a:ext cx="2505551" cy="187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5211041" y="596618"/>
            <a:ext cx="352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La luz rebota  contra el objeto </a:t>
            </a:r>
          </a:p>
        </p:txBody>
      </p:sp>
      <p:pic>
        <p:nvPicPr>
          <p:cNvPr id="13" name="Google Shape;205;p3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1067872" flipV="1">
            <a:off x="3226752" y="3837875"/>
            <a:ext cx="1345468" cy="7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Reflexión y refracción de la luz - Toda Mate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05" y="1037632"/>
            <a:ext cx="2805834" cy="210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a reflexión de la luz - Ciencias Naturales 2º ES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31" y="1858995"/>
            <a:ext cx="1775086" cy="110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442926" y="479545"/>
            <a:ext cx="67787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sz="2400" dirty="0"/>
              <a:t> La Refracción de la luz. : </a:t>
            </a:r>
            <a:br>
              <a:rPr lang="es-CL" sz="2400" dirty="0"/>
            </a:br>
            <a:endParaRPr sz="2400"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442925" y="836044"/>
            <a:ext cx="3006857" cy="13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5;p3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8744950" flipV="1">
            <a:off x="3630285" y="750879"/>
            <a:ext cx="1312384" cy="8018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42925" y="1045180"/>
            <a:ext cx="3522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Reflexión: La luz se desvía cuando se mueve de un material a otro</a:t>
            </a:r>
            <a:endParaRPr lang="es-CL" sz="16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4599551" y="3702594"/>
            <a:ext cx="352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600" dirty="0"/>
          </a:p>
          <a:p>
            <a:r>
              <a:rPr lang="es-CL" sz="1600" dirty="0"/>
              <a:t>Sensación de que los objetos al introducir al agua que se doblan</a:t>
            </a:r>
          </a:p>
        </p:txBody>
      </p:sp>
      <p:pic>
        <p:nvPicPr>
          <p:cNvPr id="13" name="Google Shape;205;p31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1067872" flipV="1">
            <a:off x="3226752" y="3837875"/>
            <a:ext cx="1345468" cy="7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Refracción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8" y="1787364"/>
            <a:ext cx="2901648" cy="211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fracción - Ecu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79" y="479545"/>
            <a:ext cx="2925059" cy="33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1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467245" y="1230191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467245" y="1697421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123618" y="838925"/>
            <a:ext cx="5226627" cy="53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-CL" sz="2800" dirty="0"/>
              <a:t>La luz y el color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23618" y="3176500"/>
            <a:ext cx="5004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/>
              <a:t>Debido a estos tres tipos de </a:t>
            </a:r>
            <a:r>
              <a:rPr lang="es-CL" sz="1200" b="1" dirty="0"/>
              <a:t>luz</a:t>
            </a:r>
            <a:r>
              <a:rPr lang="es-CL" sz="1200" dirty="0"/>
              <a:t> a la que es sensible el ojo humano se considera </a:t>
            </a:r>
            <a:r>
              <a:rPr lang="es-CL" sz="1200" b="1" dirty="0"/>
              <a:t>colores luz</a:t>
            </a:r>
            <a:r>
              <a:rPr lang="es-CL" sz="1200" dirty="0"/>
              <a:t> al rojo, al verde y al azul. ... La suma de estos tres </a:t>
            </a:r>
            <a:r>
              <a:rPr lang="es-CL" sz="1200" b="1" dirty="0"/>
              <a:t>colores</a:t>
            </a:r>
            <a:r>
              <a:rPr lang="es-CL" sz="1200" dirty="0"/>
              <a:t> compone la </a:t>
            </a:r>
            <a:r>
              <a:rPr lang="es-CL" sz="1200" b="1" dirty="0"/>
              <a:t>luz</a:t>
            </a:r>
            <a:r>
              <a:rPr lang="es-CL" sz="1200" dirty="0"/>
              <a:t> blanca. A esta fusión se la denomina síntesis aditiva y las mezclas parciales de estas luces dan origen a la mayoría de los </a:t>
            </a:r>
            <a:r>
              <a:rPr lang="es-CL" sz="1200" b="1" dirty="0"/>
              <a:t>colores</a:t>
            </a:r>
            <a:r>
              <a:rPr lang="es-CL" sz="1200" dirty="0"/>
              <a:t> del espectro visible.</a:t>
            </a:r>
          </a:p>
        </p:txBody>
      </p:sp>
      <p:pic>
        <p:nvPicPr>
          <p:cNvPr id="7170" name="Picture 2" descr="Ballesterismo: Color luz y color pigmento: Los curiosos y opuestos sistemas  de color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057" y="1371599"/>
            <a:ext cx="4520333" cy="18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57348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409</Words>
  <Application>Microsoft Office PowerPoint</Application>
  <PresentationFormat>Presentación en pantalla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Concert One</vt:lpstr>
      <vt:lpstr>Coming Soon</vt:lpstr>
      <vt:lpstr>Roboto Mono Regular</vt:lpstr>
      <vt:lpstr>Notebook Lesson</vt:lpstr>
      <vt:lpstr>Las propiedades de la luz </vt:lpstr>
      <vt:lpstr>OBSERVA EL SIGUIENTE VIDEO:</vt:lpstr>
      <vt:lpstr>La Luz</vt:lpstr>
      <vt:lpstr>La luz tiene propiedades:</vt:lpstr>
      <vt:lpstr>1) PROPAGACION DE LA LUZ</vt:lpstr>
      <vt:lpstr>La luz se propaga,  llega a los objetos y sucede:  </vt:lpstr>
      <vt:lpstr> Reflexión de la luz :  </vt:lpstr>
      <vt:lpstr> La Refracción de la luz. :  </vt:lpstr>
      <vt:lpstr>La luz y el color</vt:lpstr>
      <vt:lpstr>La luz y colores primarios:</vt:lpstr>
      <vt:lpstr>muchas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LAS PLANTAS PARA LOS SERES VIVOS</dc:title>
  <dc:creator>Orlando</dc:creator>
  <cp:lastModifiedBy>M Lucero</cp:lastModifiedBy>
  <cp:revision>51</cp:revision>
  <dcterms:modified xsi:type="dcterms:W3CDTF">2021-03-25T11:59:45Z</dcterms:modified>
</cp:coreProperties>
</file>