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2"/>
  </p:notesMasterIdLst>
  <p:sldIdLst>
    <p:sldId id="256" r:id="rId2"/>
    <p:sldId id="257" r:id="rId3"/>
    <p:sldId id="258" r:id="rId4"/>
    <p:sldId id="309" r:id="rId5"/>
    <p:sldId id="259" r:id="rId6"/>
    <p:sldId id="302" r:id="rId7"/>
    <p:sldId id="313" r:id="rId8"/>
    <p:sldId id="314" r:id="rId9"/>
    <p:sldId id="315" r:id="rId10"/>
    <p:sldId id="268" r:id="rId11"/>
  </p:sldIdLst>
  <p:sldSz cx="9144000" cy="5143500" type="screen16x9"/>
  <p:notesSz cx="6858000" cy="9144000"/>
  <p:embeddedFontLst>
    <p:embeddedFont>
      <p:font typeface="Coming Soon" panose="020B0604020202020204" charset="0"/>
      <p:regular r:id="rId13"/>
    </p:embeddedFont>
    <p:embeddedFont>
      <p:font typeface="Concert One" panose="020B0604020202020204" charset="0"/>
      <p:regular r:id="rId14"/>
    </p:embeddedFont>
    <p:embeddedFont>
      <p:font typeface="Roboto Mono Regular"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8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49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2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3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i0vzpoQ32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290040"/>
            <a:ext cx="6079800" cy="1655100"/>
          </a:xfrm>
          <a:prstGeom prst="rect">
            <a:avLst/>
          </a:prstGeom>
        </p:spPr>
        <p:txBody>
          <a:bodyPr spcFirstLastPara="1" wrap="square" lIns="91425" tIns="91425" rIns="91425" bIns="91425" anchor="b" anchorCtr="0">
            <a:noAutofit/>
          </a:bodyPr>
          <a:lstStyle/>
          <a:p>
            <a:pPr lvl="0"/>
            <a:r>
              <a:rPr lang="es-ES" sz="3600" dirty="0">
                <a:effectLst>
                  <a:outerShdw blurRad="38100" dist="38100" dir="2700000" algn="tl">
                    <a:srgbClr val="C0C0C0"/>
                  </a:outerShdw>
                </a:effectLst>
              </a:rPr>
              <a:t>“MASA, VOLUMEN, TEMPERATURA”</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556189" cy="738664"/>
          </a:xfrm>
          <a:prstGeom prst="rect">
            <a:avLst/>
          </a:prstGeom>
          <a:noFill/>
        </p:spPr>
        <p:txBody>
          <a:bodyPr wrap="square" rtlCol="0">
            <a:spAutoFit/>
          </a:bodyPr>
          <a:lstStyle/>
          <a:p>
            <a:r>
              <a:rPr lang="es-CL" dirty="0"/>
              <a:t>Objetivo: Medir la masa, el volumen y la temperatura de la materia, utilizando instrumentos y unidades de medida apropiados.</a:t>
            </a:r>
            <a:endParaRPr lang="es-CL" sz="1100" dirty="0"/>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5°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3" name="CuadroTexto 2"/>
          <p:cNvSpPr txBox="1"/>
          <p:nvPr/>
        </p:nvSpPr>
        <p:spPr>
          <a:xfrm>
            <a:off x="1620982" y="1283875"/>
            <a:ext cx="6577445" cy="1938992"/>
          </a:xfrm>
          <a:prstGeom prst="rect">
            <a:avLst/>
          </a:prstGeom>
          <a:noFill/>
        </p:spPr>
        <p:txBody>
          <a:bodyPr wrap="square" rtlCol="0">
            <a:spAutoFit/>
          </a:bodyPr>
          <a:lstStyle/>
          <a:p>
            <a:r>
              <a:rPr lang="es-CL" sz="4000" dirty="0">
                <a:hlinkClick r:id="rId3"/>
              </a:rPr>
              <a:t>https://www.youtube.com/watch?v=li0vzpoQ32E</a:t>
            </a:r>
            <a:endParaRPr lang="es-CL" sz="4000" dirty="0"/>
          </a:p>
          <a:p>
            <a:endParaRPr lang="es-CL"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40326" y="615144"/>
            <a:ext cx="3565207" cy="572700"/>
          </a:xfrm>
          <a:prstGeom prst="rect">
            <a:avLst/>
          </a:prstGeom>
        </p:spPr>
        <p:txBody>
          <a:bodyPr spcFirstLastPara="1" wrap="square" lIns="91425" tIns="91425" rIns="91425" bIns="91425" anchor="t" anchorCtr="0">
            <a:noAutofit/>
          </a:bodyPr>
          <a:lstStyle/>
          <a:p>
            <a:r>
              <a:rPr lang="es-CL" dirty="0"/>
              <a:t>¿Qué es la materia?</a:t>
            </a:r>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5160885" y="512571"/>
            <a:ext cx="866623" cy="510031"/>
          </a:xfrm>
          <a:prstGeom prst="rect">
            <a:avLst/>
          </a:prstGeom>
          <a:noFill/>
          <a:ln>
            <a:noFill/>
          </a:ln>
        </p:spPr>
      </p:pic>
      <p:sp>
        <p:nvSpPr>
          <p:cNvPr id="4" name="CuadroTexto 3"/>
          <p:cNvSpPr txBox="1"/>
          <p:nvPr/>
        </p:nvSpPr>
        <p:spPr>
          <a:xfrm>
            <a:off x="665580" y="1111825"/>
            <a:ext cx="3314700" cy="3284041"/>
          </a:xfrm>
          <a:prstGeom prst="rect">
            <a:avLst/>
          </a:prstGeom>
          <a:noFill/>
        </p:spPr>
        <p:txBody>
          <a:bodyPr wrap="square" rtlCol="0">
            <a:spAutoFit/>
          </a:bodyPr>
          <a:lstStyle/>
          <a:p>
            <a:pPr algn="just">
              <a:lnSpc>
                <a:spcPct val="150000"/>
              </a:lnSpc>
            </a:pPr>
            <a:r>
              <a:rPr lang="es-CL" dirty="0"/>
              <a:t>Todo lo que puedes ver, tocar u oler es materia y también hay materia que no puedes ver o tocar, como el aire. Una característica de materia es que ocupa espacio eso se llama volumen. Otra característica de la materia es que tiene masa. La masa la puedes sentir al levantar un objeto. En los gases, cuesta sentir su materia, pero sí la tienen.</a:t>
            </a:r>
          </a:p>
        </p:txBody>
      </p:sp>
      <p:pic>
        <p:nvPicPr>
          <p:cNvPr id="16" name="Picture 6" descr="Resultado de imagen para glo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276" y="990273"/>
            <a:ext cx="2268860" cy="22688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pelo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536" y="2822129"/>
            <a:ext cx="1980077" cy="1980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40327" y="424825"/>
            <a:ext cx="3565207" cy="572700"/>
          </a:xfrm>
          <a:prstGeom prst="rect">
            <a:avLst/>
          </a:prstGeom>
        </p:spPr>
        <p:txBody>
          <a:bodyPr spcFirstLastPara="1" wrap="square" lIns="91425" tIns="91425" rIns="91425" bIns="91425" anchor="t" anchorCtr="0">
            <a:noAutofit/>
          </a:bodyPr>
          <a:lstStyle/>
          <a:p>
            <a:r>
              <a:rPr lang="es-CL" dirty="0"/>
              <a:t>Características de la materia</a:t>
            </a:r>
          </a:p>
        </p:txBody>
      </p:sp>
      <p:pic>
        <p:nvPicPr>
          <p:cNvPr id="205" name="Google Shape;205;p31"/>
          <p:cNvPicPr preferRelativeResize="0"/>
          <p:nvPr/>
        </p:nvPicPr>
        <p:blipFill>
          <a:blip r:embed="rId3">
            <a:alphaModFix amt="80000"/>
          </a:blip>
          <a:stretch>
            <a:fillRect/>
          </a:stretch>
        </p:blipFill>
        <p:spPr>
          <a:xfrm rot="10164216" flipH="1">
            <a:off x="5085940" y="500158"/>
            <a:ext cx="866623" cy="510031"/>
          </a:xfrm>
          <a:prstGeom prst="rect">
            <a:avLst/>
          </a:prstGeom>
          <a:noFill/>
          <a:ln>
            <a:noFill/>
          </a:ln>
        </p:spPr>
      </p:pic>
      <p:sp>
        <p:nvSpPr>
          <p:cNvPr id="4" name="CuadroTexto 3"/>
          <p:cNvSpPr txBox="1"/>
          <p:nvPr/>
        </p:nvSpPr>
        <p:spPr>
          <a:xfrm>
            <a:off x="540327" y="1400896"/>
            <a:ext cx="3699164" cy="3139321"/>
          </a:xfrm>
          <a:prstGeom prst="rect">
            <a:avLst/>
          </a:prstGeom>
          <a:noFill/>
        </p:spPr>
        <p:txBody>
          <a:bodyPr wrap="square" rtlCol="0">
            <a:spAutoFit/>
          </a:bodyPr>
          <a:lstStyle/>
          <a:p>
            <a:pPr algn="just"/>
            <a:r>
              <a:rPr lang="es-CL" sz="1800" dirty="0"/>
              <a:t>La materia es algo que puedes percibir con uno o más de tus sentidos.</a:t>
            </a:r>
          </a:p>
          <a:p>
            <a:pPr algn="just"/>
            <a:r>
              <a:rPr lang="es-CL" sz="1800" b="1" dirty="0">
                <a:solidFill>
                  <a:srgbClr val="FFC000"/>
                </a:solidFill>
              </a:rPr>
              <a:t>Características: tamaño, forma, color, textura, la dureza.</a:t>
            </a:r>
          </a:p>
          <a:p>
            <a:pPr algn="just"/>
            <a:r>
              <a:rPr lang="es-CL" sz="1800" dirty="0"/>
              <a:t>Las características de un objeto dependen en parte de los materiales de los que está hecho ya sea madera, plástico, goma y los metales son ejemplos de materiales. </a:t>
            </a:r>
          </a:p>
        </p:txBody>
      </p:sp>
      <p:pic>
        <p:nvPicPr>
          <p:cNvPr id="8" name="Picture 8" descr="Resultado de imagen para pelota futbol ro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72" y="2643308"/>
            <a:ext cx="2037658" cy="1987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pelota futbol plastico"/>
          <p:cNvPicPr>
            <a:picLocks noChangeAspect="1" noChangeArrowheads="1"/>
          </p:cNvPicPr>
          <p:nvPr/>
        </p:nvPicPr>
        <p:blipFill rotWithShape="1">
          <a:blip r:embed="rId5">
            <a:extLst>
              <a:ext uri="{28A0092B-C50C-407E-A947-70E740481C1C}">
                <a14:useLocalDpi xmlns:a14="http://schemas.microsoft.com/office/drawing/2010/main" val="0"/>
              </a:ext>
            </a:extLst>
          </a:blip>
          <a:srcRect l="11765" t="8543" r="13626" b="5190"/>
          <a:stretch/>
        </p:blipFill>
        <p:spPr bwMode="auto">
          <a:xfrm>
            <a:off x="6369683" y="533953"/>
            <a:ext cx="2042025" cy="190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6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214" name="Google Shape;214;p32"/>
          <p:cNvSpPr txBox="1">
            <a:spLocks noGrp="1"/>
          </p:cNvSpPr>
          <p:nvPr>
            <p:ph type="title"/>
          </p:nvPr>
        </p:nvSpPr>
        <p:spPr>
          <a:xfrm>
            <a:off x="2219769" y="868683"/>
            <a:ext cx="2687372" cy="600010"/>
          </a:xfrm>
          <a:prstGeom prst="rect">
            <a:avLst/>
          </a:prstGeom>
        </p:spPr>
        <p:txBody>
          <a:bodyPr spcFirstLastPara="1" wrap="square" lIns="91425" tIns="91425" rIns="91425" bIns="91425" anchor="t" anchorCtr="0">
            <a:noAutofit/>
          </a:bodyPr>
          <a:lstStyle/>
          <a:p>
            <a:pPr algn="l"/>
            <a:r>
              <a:rPr lang="es-CL" sz="1600" dirty="0"/>
              <a:t>Estado</a:t>
            </a:r>
            <a:br>
              <a:rPr lang="es-CL" sz="1600" dirty="0"/>
            </a:br>
            <a:r>
              <a:rPr lang="es-CL" sz="1600" dirty="0"/>
              <a:t>de la materia</a:t>
            </a:r>
          </a:p>
        </p:txBody>
      </p:sp>
      <p:sp>
        <p:nvSpPr>
          <p:cNvPr id="18" name="Google Shape;272;p36"/>
          <p:cNvSpPr/>
          <p:nvPr/>
        </p:nvSpPr>
        <p:spPr>
          <a:xfrm>
            <a:off x="3554381" y="302872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p36"/>
          <p:cNvSpPr/>
          <p:nvPr/>
        </p:nvSpPr>
        <p:spPr>
          <a:xfrm>
            <a:off x="3444183" y="1418927"/>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p36"/>
          <p:cNvSpPr/>
          <p:nvPr/>
        </p:nvSpPr>
        <p:spPr>
          <a:xfrm>
            <a:off x="6571166" y="885539"/>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14 CuadroTexto"/>
          <p:cNvSpPr txBox="1"/>
          <p:nvPr/>
        </p:nvSpPr>
        <p:spPr>
          <a:xfrm>
            <a:off x="2189814" y="1468693"/>
            <a:ext cx="1356462" cy="307777"/>
          </a:xfrm>
          <a:prstGeom prst="rect">
            <a:avLst/>
          </a:prstGeom>
          <a:noFill/>
        </p:spPr>
        <p:txBody>
          <a:bodyPr wrap="none" rtlCol="0">
            <a:spAutoFit/>
          </a:bodyPr>
          <a:lstStyle/>
          <a:p>
            <a:r>
              <a:rPr lang="es-CL" b="1" dirty="0"/>
              <a:t>Estado sólido</a:t>
            </a:r>
          </a:p>
        </p:txBody>
      </p:sp>
      <p:sp>
        <p:nvSpPr>
          <p:cNvPr id="10" name="2 CuadroTexto"/>
          <p:cNvSpPr txBox="1"/>
          <p:nvPr/>
        </p:nvSpPr>
        <p:spPr>
          <a:xfrm>
            <a:off x="2189815" y="1711833"/>
            <a:ext cx="1697222" cy="954107"/>
          </a:xfrm>
          <a:prstGeom prst="rect">
            <a:avLst/>
          </a:prstGeom>
          <a:noFill/>
        </p:spPr>
        <p:txBody>
          <a:bodyPr wrap="square" rtlCol="0">
            <a:spAutoFit/>
          </a:bodyPr>
          <a:lstStyle/>
          <a:p>
            <a:r>
              <a:rPr lang="es-CL" dirty="0"/>
              <a:t>Un sólido es materia que mantiene volumen y forma propios.</a:t>
            </a:r>
          </a:p>
        </p:txBody>
      </p:sp>
      <p:sp>
        <p:nvSpPr>
          <p:cNvPr id="11" name="7 CuadroTexto"/>
          <p:cNvSpPr txBox="1"/>
          <p:nvPr/>
        </p:nvSpPr>
        <p:spPr>
          <a:xfrm>
            <a:off x="2167022" y="3073759"/>
            <a:ext cx="1415772" cy="307777"/>
          </a:xfrm>
          <a:prstGeom prst="rect">
            <a:avLst/>
          </a:prstGeom>
          <a:noFill/>
        </p:spPr>
        <p:txBody>
          <a:bodyPr wrap="none" rtlCol="0">
            <a:spAutoFit/>
          </a:bodyPr>
          <a:lstStyle/>
          <a:p>
            <a:r>
              <a:rPr lang="es-CL" b="1" dirty="0"/>
              <a:t>Estado líquido</a:t>
            </a:r>
          </a:p>
        </p:txBody>
      </p:sp>
      <p:sp>
        <p:nvSpPr>
          <p:cNvPr id="12" name="8 CuadroTexto"/>
          <p:cNvSpPr txBox="1"/>
          <p:nvPr/>
        </p:nvSpPr>
        <p:spPr>
          <a:xfrm>
            <a:off x="2185408" y="3381536"/>
            <a:ext cx="2721733" cy="954107"/>
          </a:xfrm>
          <a:prstGeom prst="rect">
            <a:avLst/>
          </a:prstGeom>
          <a:noFill/>
        </p:spPr>
        <p:txBody>
          <a:bodyPr wrap="square" rtlCol="0">
            <a:spAutoFit/>
          </a:bodyPr>
          <a:lstStyle/>
          <a:p>
            <a:r>
              <a:rPr lang="es-CL" dirty="0"/>
              <a:t>Un líquido es materia sin forma propia. Los líquidos adoptan la forma del recipiente que los contiene.</a:t>
            </a:r>
          </a:p>
        </p:txBody>
      </p:sp>
      <p:sp>
        <p:nvSpPr>
          <p:cNvPr id="13" name="10 CuadroTexto"/>
          <p:cNvSpPr txBox="1"/>
          <p:nvPr/>
        </p:nvSpPr>
        <p:spPr>
          <a:xfrm>
            <a:off x="5290299" y="1076302"/>
            <a:ext cx="1549286" cy="307777"/>
          </a:xfrm>
          <a:prstGeom prst="rect">
            <a:avLst/>
          </a:prstGeom>
          <a:noFill/>
        </p:spPr>
        <p:txBody>
          <a:bodyPr wrap="square" rtlCol="0">
            <a:spAutoFit/>
          </a:bodyPr>
          <a:lstStyle/>
          <a:p>
            <a:pPr algn="r"/>
            <a:r>
              <a:rPr lang="es-CL" b="1" dirty="0"/>
              <a:t>Estado gaseoso</a:t>
            </a:r>
          </a:p>
        </p:txBody>
      </p:sp>
      <p:sp>
        <p:nvSpPr>
          <p:cNvPr id="14" name="11 CuadroTexto"/>
          <p:cNvSpPr txBox="1"/>
          <p:nvPr/>
        </p:nvSpPr>
        <p:spPr>
          <a:xfrm>
            <a:off x="5161375" y="1344382"/>
            <a:ext cx="1846536" cy="1437690"/>
          </a:xfrm>
          <a:prstGeom prst="rect">
            <a:avLst/>
          </a:prstGeom>
          <a:noFill/>
        </p:spPr>
        <p:txBody>
          <a:bodyPr wrap="square" rtlCol="0">
            <a:spAutoFit/>
          </a:bodyPr>
          <a:lstStyle/>
          <a:p>
            <a:pPr algn="r"/>
            <a:r>
              <a:rPr lang="es-CL" dirty="0"/>
              <a:t>Un gas es materia que no tiene volumen ni forma propios y adopta el tamaño y la forma del lugar que ocupa.</a:t>
            </a:r>
          </a:p>
        </p:txBody>
      </p:sp>
      <p:pic>
        <p:nvPicPr>
          <p:cNvPr id="15" name="Picture 2" descr="Resultado de imagen para material sol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33" y="2081843"/>
            <a:ext cx="1251143" cy="845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esultado de imagen para estado liqui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5527" y="3367964"/>
            <a:ext cx="1702855" cy="9578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Resultado de imagen para estado gaseoso"/>
          <p:cNvPicPr>
            <a:picLocks noChangeAspect="1" noChangeArrowheads="1"/>
          </p:cNvPicPr>
          <p:nvPr/>
        </p:nvPicPr>
        <p:blipFill rotWithShape="1">
          <a:blip r:embed="rId7">
            <a:extLst>
              <a:ext uri="{28A0092B-C50C-407E-A947-70E740481C1C}">
                <a14:useLocalDpi xmlns:a14="http://schemas.microsoft.com/office/drawing/2010/main" val="0"/>
              </a:ext>
            </a:extLst>
          </a:blip>
          <a:srcRect b="23322"/>
          <a:stretch/>
        </p:blipFill>
        <p:spPr bwMode="auto">
          <a:xfrm>
            <a:off x="3999768" y="1047567"/>
            <a:ext cx="1344144" cy="770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1" y="990843"/>
            <a:ext cx="3470334"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la longitud</a:t>
            </a:r>
          </a:p>
        </p:txBody>
      </p:sp>
      <p:sp>
        <p:nvSpPr>
          <p:cNvPr id="17" name="6 CuadroTexto"/>
          <p:cNvSpPr txBox="1"/>
          <p:nvPr/>
        </p:nvSpPr>
        <p:spPr>
          <a:xfrm>
            <a:off x="2288942" y="1490159"/>
            <a:ext cx="4574437" cy="2677656"/>
          </a:xfrm>
          <a:prstGeom prst="rect">
            <a:avLst/>
          </a:prstGeom>
          <a:noFill/>
        </p:spPr>
        <p:txBody>
          <a:bodyPr wrap="square" rtlCol="0">
            <a:spAutoFit/>
          </a:bodyPr>
          <a:lstStyle/>
          <a:p>
            <a:r>
              <a:rPr lang="es-CL" b="1" dirty="0"/>
              <a:t>La </a:t>
            </a:r>
            <a:r>
              <a:rPr lang="es-CL" b="1" dirty="0">
                <a:solidFill>
                  <a:srgbClr val="FFC000"/>
                </a:solidFill>
              </a:rPr>
              <a:t>longitud es una propiedad de la materia que se puede medir</a:t>
            </a:r>
            <a:r>
              <a:rPr lang="es-CL" b="1" dirty="0"/>
              <a:t>. La longitud es la distancia desde un extremo de un objeto hasta el otro extremo. Puedes medir la longitud con reglas métricas.</a:t>
            </a:r>
          </a:p>
          <a:p>
            <a:endParaRPr lang="es-CL" b="1" dirty="0"/>
          </a:p>
          <a:p>
            <a:r>
              <a:rPr lang="es-CL" b="1" dirty="0">
                <a:solidFill>
                  <a:srgbClr val="FFC000"/>
                </a:solidFill>
              </a:rPr>
              <a:t>La unidad métrica básica = metro (m).</a:t>
            </a:r>
          </a:p>
          <a:p>
            <a:r>
              <a:rPr lang="es-CL" b="1" dirty="0"/>
              <a:t>Las longitudes más cortas = centímetros (cm) o milímetros (mm).</a:t>
            </a:r>
          </a:p>
          <a:p>
            <a:endParaRPr lang="es-CL" b="1" dirty="0"/>
          </a:p>
          <a:p>
            <a:pPr algn="ctr"/>
            <a:r>
              <a:rPr lang="es-CL" b="1" dirty="0">
                <a:solidFill>
                  <a:srgbClr val="0070C0"/>
                </a:solidFill>
              </a:rPr>
              <a:t>En un metro hay 100 cm. En un metro hay 1 000 </a:t>
            </a:r>
            <a:r>
              <a:rPr lang="es-CL" b="1" dirty="0" err="1">
                <a:solidFill>
                  <a:srgbClr val="0070C0"/>
                </a:solidFill>
              </a:rPr>
              <a:t>mm.</a:t>
            </a:r>
            <a:r>
              <a:rPr lang="es-CL" b="1" dirty="0">
                <a:solidFill>
                  <a:srgbClr val="0070C0"/>
                </a:solidFill>
              </a:rPr>
              <a:t> Las distancias más largas se miden en kilómetros (km). En un kilómetro hay 1 000 m.</a:t>
            </a:r>
          </a:p>
        </p:txBody>
      </p:sp>
    </p:spTree>
    <p:extLst>
      <p:ext uri="{BB962C8B-B14F-4D97-AF65-F5344CB8AC3E}">
        <p14:creationId xmlns:p14="http://schemas.microsoft.com/office/powerpoint/2010/main" val="427123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1" y="990843"/>
            <a:ext cx="4266400"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la masa</a:t>
            </a:r>
          </a:p>
        </p:txBody>
      </p:sp>
      <p:sp>
        <p:nvSpPr>
          <p:cNvPr id="17" name="6 CuadroTexto"/>
          <p:cNvSpPr txBox="1"/>
          <p:nvPr/>
        </p:nvSpPr>
        <p:spPr>
          <a:xfrm>
            <a:off x="2288942" y="1490159"/>
            <a:ext cx="3412611" cy="2893100"/>
          </a:xfrm>
          <a:prstGeom prst="rect">
            <a:avLst/>
          </a:prstGeom>
          <a:noFill/>
        </p:spPr>
        <p:txBody>
          <a:bodyPr wrap="square" rtlCol="0">
            <a:spAutoFit/>
          </a:bodyPr>
          <a:lstStyle/>
          <a:p>
            <a:r>
              <a:rPr lang="es-CL" b="1" dirty="0"/>
              <a:t>También puedes medir la masa de un objeto. La masa de un objeto es la cantidad de materia que tiene. Los sólidos, los líquidos y los gases tienen masa. La balanza es un instrumento con el que se mide la masa.</a:t>
            </a:r>
          </a:p>
          <a:p>
            <a:endParaRPr lang="es-CL" b="1" dirty="0"/>
          </a:p>
          <a:p>
            <a:r>
              <a:rPr lang="es-CL" b="1" dirty="0">
                <a:solidFill>
                  <a:srgbClr val="FFC000"/>
                </a:solidFill>
              </a:rPr>
              <a:t>Una unidad métrica para la masa es el gramo (g).</a:t>
            </a:r>
          </a:p>
          <a:p>
            <a:endParaRPr lang="es-CL" b="1" dirty="0"/>
          </a:p>
          <a:p>
            <a:r>
              <a:rPr lang="es-CL" b="1" dirty="0"/>
              <a:t>La materia de más tamaño se mide en kilogramos (kg).</a:t>
            </a:r>
          </a:p>
        </p:txBody>
      </p:sp>
      <p:pic>
        <p:nvPicPr>
          <p:cNvPr id="6"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94768" y="1697421"/>
            <a:ext cx="1484157" cy="148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0" y="861747"/>
            <a:ext cx="4954889"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el volumen</a:t>
            </a:r>
          </a:p>
        </p:txBody>
      </p:sp>
      <p:sp>
        <p:nvSpPr>
          <p:cNvPr id="17" name="6 CuadroTexto"/>
          <p:cNvSpPr txBox="1"/>
          <p:nvPr/>
        </p:nvSpPr>
        <p:spPr>
          <a:xfrm>
            <a:off x="2288942" y="1361063"/>
            <a:ext cx="3412611" cy="3108543"/>
          </a:xfrm>
          <a:prstGeom prst="rect">
            <a:avLst/>
          </a:prstGeom>
          <a:noFill/>
        </p:spPr>
        <p:txBody>
          <a:bodyPr wrap="square" rtlCol="0">
            <a:spAutoFit/>
          </a:bodyPr>
          <a:lstStyle/>
          <a:p>
            <a:r>
              <a:rPr lang="es-CL" b="1" dirty="0"/>
              <a:t>El volumen de un objeto es el espacio que ocupa el objeto. </a:t>
            </a:r>
            <a:r>
              <a:rPr lang="es-CL" b="1" dirty="0">
                <a:solidFill>
                  <a:srgbClr val="FFC000"/>
                </a:solidFill>
              </a:rPr>
              <a:t>Los sólidos, los líquidos y los gases tienen volumen.</a:t>
            </a:r>
          </a:p>
          <a:p>
            <a:r>
              <a:rPr lang="es-CL" b="1" dirty="0"/>
              <a:t>Puedes medir el volumen de un líquido con un cilindro graduado o probeta.</a:t>
            </a:r>
          </a:p>
          <a:p>
            <a:endParaRPr lang="es-CL" b="1" dirty="0"/>
          </a:p>
          <a:p>
            <a:r>
              <a:rPr lang="es-CL" b="1" dirty="0">
                <a:solidFill>
                  <a:srgbClr val="FFC000"/>
                </a:solidFill>
              </a:rPr>
              <a:t>La unidad métrica básica para medir el volumen líquido es el litro (L).</a:t>
            </a:r>
          </a:p>
          <a:p>
            <a:endParaRPr lang="es-CL" b="1" dirty="0">
              <a:solidFill>
                <a:srgbClr val="FFC000"/>
              </a:solidFill>
            </a:endParaRPr>
          </a:p>
          <a:p>
            <a:r>
              <a:rPr lang="es-CL" b="1" dirty="0">
                <a:solidFill>
                  <a:srgbClr val="FFC000"/>
                </a:solidFill>
              </a:rPr>
              <a:t> </a:t>
            </a:r>
            <a:r>
              <a:rPr lang="es-CL" b="1" dirty="0"/>
              <a:t>Las probetas marcan partes más pequeñas de un litro llamadas mililitros (</a:t>
            </a:r>
            <a:r>
              <a:rPr lang="es-CL" b="1" dirty="0" err="1"/>
              <a:t>mL</a:t>
            </a:r>
            <a:r>
              <a:rPr lang="es-CL" b="1" dirty="0"/>
              <a:t>). Hay 1 000 mililitros en un litro.</a:t>
            </a:r>
          </a:p>
        </p:txBody>
      </p:sp>
      <p:pic>
        <p:nvPicPr>
          <p:cNvPr id="7"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079" y="963647"/>
            <a:ext cx="1472061" cy="231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16" name="14 CuadroTexto"/>
          <p:cNvSpPr txBox="1"/>
          <p:nvPr/>
        </p:nvSpPr>
        <p:spPr>
          <a:xfrm>
            <a:off x="2177430" y="861747"/>
            <a:ext cx="4954889" cy="461665"/>
          </a:xfrm>
          <a:prstGeom prst="rect">
            <a:avLst/>
          </a:prstGeom>
          <a:noFill/>
        </p:spPr>
        <p:txBody>
          <a:bodyPr wrap="square" rtlCol="0">
            <a:spAutoFit/>
          </a:bodyPr>
          <a:lstStyle/>
          <a:p>
            <a:r>
              <a:rPr lang="es-CL" sz="2400" b="1" dirty="0">
                <a:solidFill>
                  <a:schemeClr val="accent4">
                    <a:lumMod val="75000"/>
                  </a:schemeClr>
                </a:solidFill>
                <a:latin typeface="Concert One" panose="020B0604020202020204" charset="0"/>
              </a:rPr>
              <a:t>Medir y comparar la temperatura</a:t>
            </a:r>
          </a:p>
        </p:txBody>
      </p:sp>
      <p:sp>
        <p:nvSpPr>
          <p:cNvPr id="17" name="6 CuadroTexto"/>
          <p:cNvSpPr txBox="1"/>
          <p:nvPr/>
        </p:nvSpPr>
        <p:spPr>
          <a:xfrm>
            <a:off x="2288943" y="1361063"/>
            <a:ext cx="2336846" cy="2462213"/>
          </a:xfrm>
          <a:prstGeom prst="rect">
            <a:avLst/>
          </a:prstGeom>
          <a:noFill/>
        </p:spPr>
        <p:txBody>
          <a:bodyPr wrap="square" rtlCol="0">
            <a:spAutoFit/>
          </a:bodyPr>
          <a:lstStyle/>
          <a:p>
            <a:r>
              <a:rPr lang="es-CL" b="1" dirty="0"/>
              <a:t>Puedes usar diferentes escalas para medir la </a:t>
            </a:r>
            <a:r>
              <a:rPr lang="es-CL" b="1" dirty="0">
                <a:solidFill>
                  <a:srgbClr val="FFC000"/>
                </a:solidFill>
              </a:rPr>
              <a:t>temperatura.</a:t>
            </a:r>
          </a:p>
          <a:p>
            <a:endParaRPr lang="es-CL" b="1" dirty="0"/>
          </a:p>
          <a:p>
            <a:r>
              <a:rPr lang="es-CL" b="1" dirty="0"/>
              <a:t>La escala Celsius suele utilizarse en ciencias y es la escala más habitual en Chile.</a:t>
            </a:r>
          </a:p>
          <a:p>
            <a:endParaRPr lang="es-CL" b="1" dirty="0"/>
          </a:p>
          <a:p>
            <a:r>
              <a:rPr lang="es-CL" b="1" dirty="0">
                <a:solidFill>
                  <a:srgbClr val="FFC000"/>
                </a:solidFill>
              </a:rPr>
              <a:t>Los grados Celsius se escriben como °C.</a:t>
            </a:r>
          </a:p>
        </p:txBody>
      </p:sp>
      <p:pic>
        <p:nvPicPr>
          <p:cNvPr id="8" name="Picture 2" descr="Resultado de imagen para temperatura de ag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798" y="1697421"/>
            <a:ext cx="2159995" cy="171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553</Words>
  <Application>Microsoft Office PowerPoint</Application>
  <PresentationFormat>Presentación en pantalla (16:9)</PresentationFormat>
  <Paragraphs>47</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Concert One</vt:lpstr>
      <vt:lpstr>Coming Soon</vt:lpstr>
      <vt:lpstr>Roboto Mono Regular</vt:lpstr>
      <vt:lpstr>Notebook Lesson</vt:lpstr>
      <vt:lpstr>“MASA, VOLUMEN, TEMPERATURA”</vt:lpstr>
      <vt:lpstr>OBSERVA EL SIGUIENTE VIDEO:</vt:lpstr>
      <vt:lpstr>¿Qué es la materia?</vt:lpstr>
      <vt:lpstr>Características de la materia</vt:lpstr>
      <vt:lpstr>Estado de la materia</vt:lpstr>
      <vt:lpstr>Presentación de PowerPoint</vt:lpstr>
      <vt:lpstr>Presentación de PowerPoint</vt:lpstr>
      <vt:lpstr>Presentación de PowerPoint</vt:lpstr>
      <vt:lpstr>Presentación de PowerPoint</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 Lucero</cp:lastModifiedBy>
  <cp:revision>43</cp:revision>
  <dcterms:modified xsi:type="dcterms:W3CDTF">2021-03-25T12:06:50Z</dcterms:modified>
</cp:coreProperties>
</file>