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98" r:id="rId3"/>
    <p:sldId id="299" r:id="rId4"/>
    <p:sldId id="297" r:id="rId5"/>
    <p:sldId id="257" r:id="rId6"/>
    <p:sldId id="293" r:id="rId7"/>
    <p:sldId id="294" r:id="rId8"/>
    <p:sldId id="268" r:id="rId9"/>
    <p:sldId id="267" r:id="rId10"/>
    <p:sldId id="296" r:id="rId11"/>
    <p:sldId id="258" r:id="rId12"/>
    <p:sldId id="292" r:id="rId13"/>
    <p:sldId id="291" r:id="rId14"/>
    <p:sldId id="259" r:id="rId15"/>
    <p:sldId id="260" r:id="rId16"/>
    <p:sldId id="270" r:id="rId17"/>
    <p:sldId id="269" r:id="rId18"/>
    <p:sldId id="286" r:id="rId19"/>
    <p:sldId id="264" r:id="rId20"/>
    <p:sldId id="287" r:id="rId21"/>
    <p:sldId id="288" r:id="rId22"/>
    <p:sldId id="261" r:id="rId23"/>
    <p:sldId id="262" r:id="rId24"/>
    <p:sldId id="271" r:id="rId25"/>
    <p:sldId id="289" r:id="rId26"/>
    <p:sldId id="272" r:id="rId27"/>
    <p:sldId id="273" r:id="rId28"/>
    <p:sldId id="274" r:id="rId29"/>
    <p:sldId id="275" r:id="rId30"/>
    <p:sldId id="276" r:id="rId31"/>
    <p:sldId id="277" r:id="rId32"/>
    <p:sldId id="278" r:id="rId33"/>
    <p:sldId id="279" r:id="rId34"/>
    <p:sldId id="280" r:id="rId35"/>
    <p:sldId id="281" r:id="rId36"/>
    <p:sldId id="282" r:id="rId37"/>
    <p:sldId id="283" r:id="rId38"/>
    <p:sldId id="295" r:id="rId39"/>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sorterViewPr>
    <p:cViewPr>
      <p:scale>
        <a:sx n="46" d="100"/>
        <a:sy n="4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9 Triángulo rectángulo"/>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Título"/>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s-ES"/>
              <a:t>Haga clic para modificar el estilo de título del patrón</a:t>
            </a:r>
            <a:endParaRPr kumimoji="0" lang="en-US"/>
          </a:p>
        </p:txBody>
      </p:sp>
      <p:sp>
        <p:nvSpPr>
          <p:cNvPr id="17" name="16 Subtítulo"/>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a:t>Haga clic para modificar el estilo de subtítulo del patrón</a:t>
            </a:r>
            <a:endParaRPr kumimoji="0" lang="en-US"/>
          </a:p>
        </p:txBody>
      </p:sp>
      <p:grpSp>
        <p:nvGrpSpPr>
          <p:cNvPr id="2" name="1 Grupo"/>
          <p:cNvGrpSpPr/>
          <p:nvPr/>
        </p:nvGrpSpPr>
        <p:grpSpPr>
          <a:xfrm>
            <a:off x="-3765" y="4953000"/>
            <a:ext cx="9147765" cy="1912088"/>
            <a:chOff x="-3765" y="4832896"/>
            <a:chExt cx="9147765" cy="2032192"/>
          </a:xfrm>
        </p:grpSpPr>
        <p:sp>
          <p:nvSpPr>
            <p:cNvPr id="7" name="6 Forma libre"/>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Forma libre"/>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Forma libre"/>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11 Conector recto"/>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Marcador de fecha"/>
          <p:cNvSpPr>
            <a:spLocks noGrp="1"/>
          </p:cNvSpPr>
          <p:nvPr>
            <p:ph type="dt" sz="half" idx="10"/>
          </p:nvPr>
        </p:nvSpPr>
        <p:spPr/>
        <p:txBody>
          <a:bodyPr/>
          <a:lstStyle>
            <a:lvl1pPr>
              <a:defRPr>
                <a:solidFill>
                  <a:srgbClr val="FFFFFF"/>
                </a:solidFill>
              </a:defRPr>
            </a:lvl1pPr>
            <a:extLst/>
          </a:lstStyle>
          <a:p>
            <a:fld id="{B73CA040-0F26-4C65-8A94-AE8615B45E41}" type="datetimeFigureOut">
              <a:rPr lang="es-CL" smtClean="0"/>
              <a:pPr/>
              <a:t>19-04-2021</a:t>
            </a:fld>
            <a:endParaRPr lang="es-CL"/>
          </a:p>
        </p:txBody>
      </p:sp>
      <p:sp>
        <p:nvSpPr>
          <p:cNvPr id="19" name="18 Marcador de pie de página"/>
          <p:cNvSpPr>
            <a:spLocks noGrp="1"/>
          </p:cNvSpPr>
          <p:nvPr>
            <p:ph type="ftr" sz="quarter" idx="11"/>
          </p:nvPr>
        </p:nvSpPr>
        <p:spPr/>
        <p:txBody>
          <a:bodyPr/>
          <a:lstStyle>
            <a:lvl1pPr>
              <a:defRPr>
                <a:solidFill>
                  <a:schemeClr val="accent1">
                    <a:tint val="20000"/>
                  </a:schemeClr>
                </a:solidFill>
              </a:defRPr>
            </a:lvl1pPr>
            <a:extLst/>
          </a:lstStyle>
          <a:p>
            <a:endParaRPr lang="es-CL"/>
          </a:p>
        </p:txBody>
      </p:sp>
      <p:sp>
        <p:nvSpPr>
          <p:cNvPr id="27" name="26 Marcador de número de diapositiva"/>
          <p:cNvSpPr>
            <a:spLocks noGrp="1"/>
          </p:cNvSpPr>
          <p:nvPr>
            <p:ph type="sldNum" sz="quarter" idx="12"/>
          </p:nvPr>
        </p:nvSpPr>
        <p:spPr/>
        <p:txBody>
          <a:bodyPr/>
          <a:lstStyle>
            <a:lvl1pPr>
              <a:defRPr>
                <a:solidFill>
                  <a:srgbClr val="FFFFFF"/>
                </a:solidFill>
              </a:defRPr>
            </a:lvl1pPr>
            <a:extLst/>
          </a:lstStyle>
          <a:p>
            <a:fld id="{524F85A8-AC7B-4CE2-BA99-064A55EA5C22}" type="slidenum">
              <a:rPr lang="es-CL" smtClean="0"/>
              <a:pPr/>
              <a:t>‹Nº›</a:t>
            </a:fld>
            <a:endParaRPr lang="es-C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1481329"/>
            <a:ext cx="8229600" cy="4386071"/>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B73CA040-0F26-4C65-8A94-AE8615B45E41}" type="datetimeFigureOut">
              <a:rPr lang="es-CL" smtClean="0"/>
              <a:pPr/>
              <a:t>19-04-2021</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524F85A8-AC7B-4CE2-BA99-064A55EA5C22}" type="slidenum">
              <a:rPr lang="es-CL" smtClean="0"/>
              <a:pPr/>
              <a:t>‹Nº›</a:t>
            </a:fld>
            <a:endParaRPr lang="es-C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44013" y="274640"/>
            <a:ext cx="1777470" cy="5592761"/>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1"/>
            <a:ext cx="6324600" cy="5592760"/>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B73CA040-0F26-4C65-8A94-AE8615B45E41}" type="datetimeFigureOut">
              <a:rPr lang="es-CL" smtClean="0"/>
              <a:pPr/>
              <a:t>19-04-2021</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524F85A8-AC7B-4CE2-BA99-064A55EA5C22}" type="slidenum">
              <a:rPr lang="es-CL" smtClean="0"/>
              <a:pPr/>
              <a:t>‹Nº›</a:t>
            </a:fld>
            <a:endParaRPr lang="es-C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B73CA040-0F26-4C65-8A94-AE8615B45E41}" type="datetimeFigureOut">
              <a:rPr lang="es-CL" smtClean="0"/>
              <a:pPr/>
              <a:t>19-04-2021</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524F85A8-AC7B-4CE2-BA99-064A55EA5C22}" type="slidenum">
              <a:rPr lang="es-CL" smtClean="0"/>
              <a:pPr/>
              <a:t>‹Nº›</a:t>
            </a:fld>
            <a:endParaRPr lang="es-CL"/>
          </a:p>
        </p:txBody>
      </p:sp>
      <p:sp>
        <p:nvSpPr>
          <p:cNvPr id="7" name="6 Título"/>
          <p:cNvSpPr>
            <a:spLocks noGrp="1"/>
          </p:cNvSpPr>
          <p:nvPr>
            <p:ph type="title"/>
          </p:nvPr>
        </p:nvSpPr>
        <p:spPr/>
        <p:txBody>
          <a:bodyPr rtlCol="0"/>
          <a:lstStyle/>
          <a:p>
            <a:r>
              <a:rPr kumimoji="0" lang="es-ES"/>
              <a:t>Haga clic para modificar el estilo de título del patrón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s-ES"/>
              <a:t>Haga clic para modificar el estilo de título del patrón</a:t>
            </a:r>
            <a:endParaRPr kumimoji="0" lang="en-US"/>
          </a:p>
        </p:txBody>
      </p:sp>
      <p:sp>
        <p:nvSpPr>
          <p:cNvPr id="3" name="2 Marcador de texto"/>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a:t>Haga clic para modificar el estilo de texto del patrón</a:t>
            </a:r>
          </a:p>
        </p:txBody>
      </p:sp>
      <p:sp>
        <p:nvSpPr>
          <p:cNvPr id="4" name="3 Marcador de fecha"/>
          <p:cNvSpPr>
            <a:spLocks noGrp="1"/>
          </p:cNvSpPr>
          <p:nvPr>
            <p:ph type="dt" sz="half" idx="10"/>
          </p:nvPr>
        </p:nvSpPr>
        <p:spPr/>
        <p:txBody>
          <a:bodyPr/>
          <a:lstStyle/>
          <a:p>
            <a:fld id="{B73CA040-0F26-4C65-8A94-AE8615B45E41}" type="datetimeFigureOut">
              <a:rPr lang="es-CL" smtClean="0"/>
              <a:pPr/>
              <a:t>19-04-2021</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524F85A8-AC7B-4CE2-BA99-064A55EA5C22}" type="slidenum">
              <a:rPr lang="es-CL" smtClean="0"/>
              <a:pPr/>
              <a:t>‹Nº›</a:t>
            </a:fld>
            <a:endParaRPr lang="es-CL"/>
          </a:p>
        </p:txBody>
      </p:sp>
      <p:sp>
        <p:nvSpPr>
          <p:cNvPr id="7" name="6 Cheurón"/>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7 Cheurón"/>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2">
        <a:schemeClr val="bg1"/>
      </p:bgRef>
    </p:bg>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contenido"/>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5" name="4 Marcador de fecha"/>
          <p:cNvSpPr>
            <a:spLocks noGrp="1"/>
          </p:cNvSpPr>
          <p:nvPr>
            <p:ph type="dt" sz="half" idx="10"/>
          </p:nvPr>
        </p:nvSpPr>
        <p:spPr/>
        <p:txBody>
          <a:bodyPr/>
          <a:lstStyle/>
          <a:p>
            <a:fld id="{B73CA040-0F26-4C65-8A94-AE8615B45E41}" type="datetimeFigureOut">
              <a:rPr lang="es-CL" smtClean="0"/>
              <a:pPr/>
              <a:t>19-04-2021</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524F85A8-AC7B-4CE2-BA99-064A55EA5C22}" type="slidenum">
              <a:rPr lang="es-CL" smtClean="0"/>
              <a:pPr/>
              <a:t>‹Nº›</a:t>
            </a:fld>
            <a:endParaRPr lang="es-CL"/>
          </a:p>
        </p:txBody>
      </p:sp>
      <p:sp>
        <p:nvSpPr>
          <p:cNvPr id="8" name="7 Título"/>
          <p:cNvSpPr>
            <a:spLocks noGrp="1"/>
          </p:cNvSpPr>
          <p:nvPr>
            <p:ph type="title"/>
          </p:nvPr>
        </p:nvSpPr>
        <p:spPr/>
        <p:txBody>
          <a:bodyPr rtlCol="0"/>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extLst/>
          </a:lstStyle>
          <a:p>
            <a:r>
              <a:rPr kumimoji="0" lang="es-ES"/>
              <a:t>Haga clic para modificar el estilo de título del patrón</a:t>
            </a:r>
            <a:endParaRPr kumimoji="0" lang="en-US"/>
          </a:p>
        </p:txBody>
      </p:sp>
      <p:sp>
        <p:nvSpPr>
          <p:cNvPr id="3" name="2 Marcador de texto"/>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a:t>Haga clic para modificar el estilo de texto del patrón</a:t>
            </a:r>
          </a:p>
        </p:txBody>
      </p:sp>
      <p:sp>
        <p:nvSpPr>
          <p:cNvPr id="4" name="3 Marcador de texto"/>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a:t>Haga clic para modificar el estilo de texto del patrón</a:t>
            </a:r>
          </a:p>
        </p:txBody>
      </p:sp>
      <p:sp>
        <p:nvSpPr>
          <p:cNvPr id="5" name="4 Marcador de contenido"/>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6" name="5 Marcador de contenido"/>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7" name="6 Marcador de fecha"/>
          <p:cNvSpPr>
            <a:spLocks noGrp="1"/>
          </p:cNvSpPr>
          <p:nvPr>
            <p:ph type="dt" sz="half" idx="10"/>
          </p:nvPr>
        </p:nvSpPr>
        <p:spPr/>
        <p:txBody>
          <a:bodyPr/>
          <a:lstStyle/>
          <a:p>
            <a:fld id="{B73CA040-0F26-4C65-8A94-AE8615B45E41}" type="datetimeFigureOut">
              <a:rPr lang="es-CL" smtClean="0"/>
              <a:pPr/>
              <a:t>19-04-2021</a:t>
            </a:fld>
            <a:endParaRPr lang="es-CL"/>
          </a:p>
        </p:txBody>
      </p:sp>
      <p:sp>
        <p:nvSpPr>
          <p:cNvPr id="8" name="7 Marcador de pie de página"/>
          <p:cNvSpPr>
            <a:spLocks noGrp="1"/>
          </p:cNvSpPr>
          <p:nvPr>
            <p:ph type="ftr" sz="quarter" idx="11"/>
          </p:nvPr>
        </p:nvSpPr>
        <p:spPr/>
        <p:txBody>
          <a:bodyPr/>
          <a:lstStyle/>
          <a:p>
            <a:endParaRPr lang="es-CL"/>
          </a:p>
        </p:txBody>
      </p:sp>
      <p:sp>
        <p:nvSpPr>
          <p:cNvPr id="9" name="8 Marcador de número de diapositiva"/>
          <p:cNvSpPr>
            <a:spLocks noGrp="1"/>
          </p:cNvSpPr>
          <p:nvPr>
            <p:ph type="sldNum" sz="quarter" idx="12"/>
          </p:nvPr>
        </p:nvSpPr>
        <p:spPr/>
        <p:txBody>
          <a:bodyPr/>
          <a:lstStyle/>
          <a:p>
            <a:fld id="{524F85A8-AC7B-4CE2-BA99-064A55EA5C22}" type="slidenum">
              <a:rPr lang="es-CL" smtClean="0"/>
              <a:pPr/>
              <a:t>‹Nº›</a:t>
            </a:fld>
            <a:endParaRPr lang="es-CL"/>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bg>
      <p:bgRef idx="1002">
        <a:schemeClr val="bg1"/>
      </p:bgRef>
    </p:bg>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B73CA040-0F26-4C65-8A94-AE8615B45E41}" type="datetimeFigureOut">
              <a:rPr lang="es-CL" smtClean="0"/>
              <a:pPr/>
              <a:t>19-04-2021</a:t>
            </a:fld>
            <a:endParaRPr lang="es-CL"/>
          </a:p>
        </p:txBody>
      </p:sp>
      <p:sp>
        <p:nvSpPr>
          <p:cNvPr id="4" name="3 Marcador de pie de página"/>
          <p:cNvSpPr>
            <a:spLocks noGrp="1"/>
          </p:cNvSpPr>
          <p:nvPr>
            <p:ph type="ftr" sz="quarter" idx="11"/>
          </p:nvPr>
        </p:nvSpPr>
        <p:spPr/>
        <p:txBody>
          <a:bodyPr/>
          <a:lstStyle/>
          <a:p>
            <a:endParaRPr lang="es-CL"/>
          </a:p>
        </p:txBody>
      </p:sp>
      <p:sp>
        <p:nvSpPr>
          <p:cNvPr id="5" name="4 Marcador de número de diapositiva"/>
          <p:cNvSpPr>
            <a:spLocks noGrp="1"/>
          </p:cNvSpPr>
          <p:nvPr>
            <p:ph type="sldNum" sz="quarter" idx="12"/>
          </p:nvPr>
        </p:nvSpPr>
        <p:spPr/>
        <p:txBody>
          <a:bodyPr/>
          <a:lstStyle/>
          <a:p>
            <a:fld id="{524F85A8-AC7B-4CE2-BA99-064A55EA5C22}" type="slidenum">
              <a:rPr lang="es-CL" smtClean="0"/>
              <a:pPr/>
              <a:t>‹Nº›</a:t>
            </a:fld>
            <a:endParaRPr lang="es-CL"/>
          </a:p>
        </p:txBody>
      </p:sp>
      <p:sp>
        <p:nvSpPr>
          <p:cNvPr id="6" name="5 Título"/>
          <p:cNvSpPr>
            <a:spLocks noGrp="1"/>
          </p:cNvSpPr>
          <p:nvPr>
            <p:ph type="title"/>
          </p:nvPr>
        </p:nvSpPr>
        <p:spPr/>
        <p:txBody>
          <a:bodyPr rtlCol="0"/>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B73CA040-0F26-4C65-8A94-AE8615B45E41}" type="datetimeFigureOut">
              <a:rPr lang="es-CL" smtClean="0"/>
              <a:pPr/>
              <a:t>19-04-2021</a:t>
            </a:fld>
            <a:endParaRPr lang="es-CL"/>
          </a:p>
        </p:txBody>
      </p:sp>
      <p:sp>
        <p:nvSpPr>
          <p:cNvPr id="3" name="2 Marcador de pie de página"/>
          <p:cNvSpPr>
            <a:spLocks noGrp="1"/>
          </p:cNvSpPr>
          <p:nvPr>
            <p:ph type="ftr" sz="quarter" idx="11"/>
          </p:nvPr>
        </p:nvSpPr>
        <p:spPr/>
        <p:txBody>
          <a:bodyPr/>
          <a:lstStyle/>
          <a:p>
            <a:endParaRPr lang="es-CL"/>
          </a:p>
        </p:txBody>
      </p:sp>
      <p:sp>
        <p:nvSpPr>
          <p:cNvPr id="4" name="3 Marcador de número de diapositiva"/>
          <p:cNvSpPr>
            <a:spLocks noGrp="1"/>
          </p:cNvSpPr>
          <p:nvPr>
            <p:ph type="sldNum" sz="quarter" idx="12"/>
          </p:nvPr>
        </p:nvSpPr>
        <p:spPr/>
        <p:txBody>
          <a:bodyPr/>
          <a:lstStyle/>
          <a:p>
            <a:fld id="{524F85A8-AC7B-4CE2-BA99-064A55EA5C22}" type="slidenum">
              <a:rPr lang="es-CL" smtClean="0"/>
              <a:pPr/>
              <a:t>‹Nº›</a:t>
            </a:fld>
            <a:endParaRPr lang="es-C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s-ES"/>
              <a:t>Haga clic para modificar el estilo de título del patrón</a:t>
            </a:r>
            <a:endParaRPr kumimoji="0" lang="en-US"/>
          </a:p>
        </p:txBody>
      </p:sp>
      <p:sp>
        <p:nvSpPr>
          <p:cNvPr id="3" name="2 Marcador de texto"/>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s-ES"/>
              <a:t>Haga clic para modificar el estilo de texto del patrón</a:t>
            </a:r>
          </a:p>
        </p:txBody>
      </p:sp>
      <p:sp>
        <p:nvSpPr>
          <p:cNvPr id="4" name="3 Marcador de contenido"/>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5" name="4 Marcador de fecha"/>
          <p:cNvSpPr>
            <a:spLocks noGrp="1"/>
          </p:cNvSpPr>
          <p:nvPr>
            <p:ph type="dt" sz="half" idx="10"/>
          </p:nvPr>
        </p:nvSpPr>
        <p:spPr>
          <a:xfrm>
            <a:off x="6727032" y="6407944"/>
            <a:ext cx="1920240" cy="365760"/>
          </a:xfrm>
        </p:spPr>
        <p:txBody>
          <a:bodyPr/>
          <a:lstStyle/>
          <a:p>
            <a:fld id="{B73CA040-0F26-4C65-8A94-AE8615B45E41}" type="datetimeFigureOut">
              <a:rPr lang="es-CL" smtClean="0"/>
              <a:pPr/>
              <a:t>19-04-2021</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524F85A8-AC7B-4CE2-BA99-064A55EA5C22}" type="slidenum">
              <a:rPr lang="es-CL" smtClean="0"/>
              <a:pPr/>
              <a:t>‹Nº›</a:t>
            </a:fld>
            <a:endParaRPr lang="es-CL"/>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4" name="3 Marcador de texto"/>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s-ES"/>
              <a:t>Haga clic para modificar el estilo de texto del patrón</a:t>
            </a:r>
          </a:p>
        </p:txBody>
      </p:sp>
      <p:sp>
        <p:nvSpPr>
          <p:cNvPr id="3" name="2 Marcador de posición de imagen"/>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s-ES"/>
              <a:t>Haga clic en el icono para agregar una imagen</a:t>
            </a:r>
            <a:endParaRPr kumimoji="0" lang="en-US" dirty="0"/>
          </a:p>
        </p:txBody>
      </p:sp>
      <p:sp>
        <p:nvSpPr>
          <p:cNvPr id="5" name="4 Marcador de fecha"/>
          <p:cNvSpPr>
            <a:spLocks noGrp="1"/>
          </p:cNvSpPr>
          <p:nvPr>
            <p:ph type="dt" sz="half" idx="10"/>
          </p:nvPr>
        </p:nvSpPr>
        <p:spPr/>
        <p:txBody>
          <a:bodyPr/>
          <a:lstStyle>
            <a:lvl1pPr>
              <a:defRPr>
                <a:solidFill>
                  <a:schemeClr val="tx1"/>
                </a:solidFill>
              </a:defRPr>
            </a:lvl1pPr>
            <a:extLst/>
          </a:lstStyle>
          <a:p>
            <a:fld id="{B73CA040-0F26-4C65-8A94-AE8615B45E41}" type="datetimeFigureOut">
              <a:rPr lang="es-CL" smtClean="0"/>
              <a:pPr/>
              <a:t>19-04-2021</a:t>
            </a:fld>
            <a:endParaRPr lang="es-CL"/>
          </a:p>
        </p:txBody>
      </p:sp>
      <p:sp>
        <p:nvSpPr>
          <p:cNvPr id="6" name="5 Marcador de pie de página"/>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s-CL"/>
          </a:p>
        </p:txBody>
      </p:sp>
      <p:sp>
        <p:nvSpPr>
          <p:cNvPr id="7" name="6 Marcador de número de diapositiva"/>
          <p:cNvSpPr>
            <a:spLocks noGrp="1"/>
          </p:cNvSpPr>
          <p:nvPr>
            <p:ph type="sldNum" sz="quarter" idx="12"/>
          </p:nvPr>
        </p:nvSpPr>
        <p:spPr/>
        <p:txBody>
          <a:bodyPr/>
          <a:lstStyle>
            <a:lvl1pPr>
              <a:defRPr>
                <a:solidFill>
                  <a:schemeClr val="tx1"/>
                </a:solidFill>
              </a:defRPr>
            </a:lvl1pPr>
            <a:extLst/>
          </a:lstStyle>
          <a:p>
            <a:fld id="{524F85A8-AC7B-4CE2-BA99-064A55EA5C22}" type="slidenum">
              <a:rPr lang="es-CL" smtClean="0"/>
              <a:pPr/>
              <a:t>‹Nº›</a:t>
            </a:fld>
            <a:endParaRPr lang="es-CL"/>
          </a:p>
        </p:txBody>
      </p:sp>
      <p:sp>
        <p:nvSpPr>
          <p:cNvPr id="2" name="1 Título"/>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s-ES"/>
              <a:t>Haga clic para modificar el estilo de título del patrón</a:t>
            </a:r>
            <a:endParaRPr kumimoji="0" lang="en-US"/>
          </a:p>
        </p:txBody>
      </p:sp>
      <p:sp>
        <p:nvSpPr>
          <p:cNvPr id="8" name="7 Forma libre"/>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Forma libre"/>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Triángulo rectángulo"/>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10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Cheurón"/>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12 Cheurón"/>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Forma libre"/>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Forma libre"/>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Triángulo rectángulo"/>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14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s-ES"/>
              <a:t>Haga clic para modificar el estilo de título del patrón</a:t>
            </a:r>
            <a:endParaRPr kumimoji="0" lang="en-US"/>
          </a:p>
        </p:txBody>
      </p:sp>
      <p:sp>
        <p:nvSpPr>
          <p:cNvPr id="30" name="29 Marcador de texto"/>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s-ES"/>
              <a:t>Haga clic para modificar el estilo de texto del patrón</a:t>
            </a:r>
          </a:p>
          <a:p>
            <a:pPr lvl="1" eaLnBrk="1" latinLnBrk="0" hangingPunct="1"/>
            <a:r>
              <a:rPr kumimoji="0" lang="es-ES"/>
              <a:t>Segundo nivel</a:t>
            </a:r>
          </a:p>
          <a:p>
            <a:pPr lvl="2" eaLnBrk="1" latinLnBrk="0" hangingPunct="1"/>
            <a:r>
              <a:rPr kumimoji="0" lang="es-ES"/>
              <a:t>Tercer nivel</a:t>
            </a:r>
          </a:p>
          <a:p>
            <a:pPr lvl="3" eaLnBrk="1" latinLnBrk="0" hangingPunct="1"/>
            <a:r>
              <a:rPr kumimoji="0" lang="es-ES"/>
              <a:t>Cuarto nivel</a:t>
            </a:r>
          </a:p>
          <a:p>
            <a:pPr lvl="4" eaLnBrk="1" latinLnBrk="0" hangingPunct="1"/>
            <a:r>
              <a:rPr kumimoji="0" lang="es-ES"/>
              <a:t>Quinto nivel</a:t>
            </a:r>
            <a:endParaRPr kumimoji="0" lang="en-US"/>
          </a:p>
        </p:txBody>
      </p:sp>
      <p:sp>
        <p:nvSpPr>
          <p:cNvPr id="10" name="9 Marcador de fecha"/>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B73CA040-0F26-4C65-8A94-AE8615B45E41}" type="datetimeFigureOut">
              <a:rPr lang="es-CL" smtClean="0"/>
              <a:pPr/>
              <a:t>19-04-2021</a:t>
            </a:fld>
            <a:endParaRPr lang="es-CL"/>
          </a:p>
        </p:txBody>
      </p:sp>
      <p:sp>
        <p:nvSpPr>
          <p:cNvPr id="22" name="21 Marcador de pie de página"/>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s-CL"/>
          </a:p>
        </p:txBody>
      </p:sp>
      <p:sp>
        <p:nvSpPr>
          <p:cNvPr id="18" name="17 Marcador de número de diapositiva"/>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524F85A8-AC7B-4CE2-BA99-064A55EA5C22}" type="slidenum">
              <a:rPr lang="es-CL" smtClean="0"/>
              <a:pPr/>
              <a:t>‹Nº›</a:t>
            </a:fld>
            <a:endParaRPr lang="es-CL"/>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es.wikipedia.org/wiki/Sistema_linf%C3%A1tico" TargetMode="External"/><Relationship Id="rId2" Type="http://schemas.openxmlformats.org/officeDocument/2006/relationships/hyperlink" Target="http://es.wikipedia.org/wiki/Met%C3%A1stasis" TargetMode="External"/><Relationship Id="rId1" Type="http://schemas.openxmlformats.org/officeDocument/2006/relationships/slideLayout" Target="../slideLayouts/slideLayout2.xml"/><Relationship Id="rId5" Type="http://schemas.openxmlformats.org/officeDocument/2006/relationships/hyperlink" Target="http://es.wikipedia.org/wiki/Tumor" TargetMode="External"/><Relationship Id="rId4" Type="http://schemas.openxmlformats.org/officeDocument/2006/relationships/hyperlink" Target="http://es.wikipedia.org/wiki/Sistema_circulatorio" TargetMode="Externa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es.wikipedia.org/wiki/Epitelio" TargetMode="External"/><Relationship Id="rId2" Type="http://schemas.openxmlformats.org/officeDocument/2006/relationships/hyperlink" Target="http://es.wikipedia.org/wiki/Carcinoma" TargetMode="External"/><Relationship Id="rId1" Type="http://schemas.openxmlformats.org/officeDocument/2006/relationships/slideLayout" Target="../slideLayouts/slideLayout2.xml"/><Relationship Id="rId5" Type="http://schemas.openxmlformats.org/officeDocument/2006/relationships/hyperlink" Target="http://es.wikipedia.org/wiki/Mesodermo" TargetMode="External"/><Relationship Id="rId4" Type="http://schemas.openxmlformats.org/officeDocument/2006/relationships/hyperlink" Target="http://es.wikipedia.org/wiki/Sarcoma"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es.wikipedia.org/wiki/Tejido_nervioso" TargetMode="External"/><Relationship Id="rId2" Type="http://schemas.openxmlformats.org/officeDocument/2006/relationships/hyperlink" Target="http://es.wikipedia.org/wiki/Glioma" TargetMode="External"/><Relationship Id="rId1" Type="http://schemas.openxmlformats.org/officeDocument/2006/relationships/slideLayout" Target="../slideLayouts/slideLayout2.xml"/><Relationship Id="rId5" Type="http://schemas.openxmlformats.org/officeDocument/2006/relationships/hyperlink" Target="http://es.wikipedia.org/wiki/Linfoma" TargetMode="External"/><Relationship Id="rId4" Type="http://schemas.openxmlformats.org/officeDocument/2006/relationships/hyperlink" Target="http://es.wikipedia.org/wiki/Leucemia"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es.wikipedia.org/wiki/Mutaci%C3%B3n" TargetMode="External"/><Relationship Id="rId2" Type="http://schemas.openxmlformats.org/officeDocument/2006/relationships/hyperlink" Target="http://es.wikipedia.org/wiki/Enfermedad_gen%C3%A9tica" TargetMode="External"/><Relationship Id="rId1" Type="http://schemas.openxmlformats.org/officeDocument/2006/relationships/slideLayout" Target="../slideLayouts/slideLayout2.xml"/><Relationship Id="rId4" Type="http://schemas.openxmlformats.org/officeDocument/2006/relationships/hyperlink" Target="http://es.wikipedia.org/wiki/Oncog%C3%A9n"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es.wikipedia.org/wiki/Apoptosis" TargetMode="External"/><Relationship Id="rId2" Type="http://schemas.openxmlformats.org/officeDocument/2006/relationships/hyperlink" Target="http://es.wikipedia.org/wiki/Gen_supresor_tumoral"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es.wikipedia.org/wiki/Genoma" TargetMode="External"/><Relationship Id="rId2" Type="http://schemas.openxmlformats.org/officeDocument/2006/relationships/hyperlink" Target="http://es.wikipedia.org/wiki/ADN"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es.wikipedia.org/wiki/ADN" TargetMode="External"/><Relationship Id="rId2" Type="http://schemas.openxmlformats.org/officeDocument/2006/relationships/hyperlink" Target="http://es.wikipedia.org/wiki/Replicaci%C3%B3n_de_ADN" TargetMode="External"/><Relationship Id="rId1" Type="http://schemas.openxmlformats.org/officeDocument/2006/relationships/slideLayout" Target="../slideLayouts/slideLayout2.xml"/><Relationship Id="rId4" Type="http://schemas.openxmlformats.org/officeDocument/2006/relationships/hyperlink" Target="http://es.wikipedia.org/wiki/Herencia_gen%C3%A9tica"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es.wikipedia.org/wiki/Radiaci%C3%B3n_ultravioleta" TargetMode="External"/><Relationship Id="rId2" Type="http://schemas.openxmlformats.org/officeDocument/2006/relationships/hyperlink" Target="http://es.wikipedia.org/wiki/Radiaci%C3%B3n_ionizante" TargetMode="External"/><Relationship Id="rId1" Type="http://schemas.openxmlformats.org/officeDocument/2006/relationships/slideLayout" Target="../slideLayouts/slideLayout2.xml"/><Relationship Id="rId6" Type="http://schemas.openxmlformats.org/officeDocument/2006/relationships/hyperlink" Target="http://es.wikipedia.org/wiki/Virus_de_la_hepatitis_B" TargetMode="External"/><Relationship Id="rId5" Type="http://schemas.openxmlformats.org/officeDocument/2006/relationships/hyperlink" Target="http://es.wikipedia.org/wiki/Virus_del_papiloma_humano" TargetMode="External"/><Relationship Id="rId4" Type="http://schemas.openxmlformats.org/officeDocument/2006/relationships/hyperlink" Target="http://es.wikipedia.org/wiki/Tabaco" TargetMode="External"/></Relationships>
</file>

<file path=ppt/slides/_rels/slide24.xml.rels><?xml version="1.0" encoding="UTF-8" standalone="yes"?>
<Relationships xmlns="http://schemas.openxmlformats.org/package/2006/relationships"><Relationship Id="rId2" Type="http://schemas.openxmlformats.org/officeDocument/2006/relationships/hyperlink" Target="http://es.wikipedia.org/wiki/Cirug%C3%ADa"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es.wikipedia.org/wiki/Radiaciones_ionizantes" TargetMode="External"/><Relationship Id="rId2" Type="http://schemas.openxmlformats.org/officeDocument/2006/relationships/hyperlink" Target="http://es.wikipedia.org/wiki/Radioterapia"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es.wikipedia.org/wiki/Citost%C3%A1tico" TargetMode="External"/><Relationship Id="rId2" Type="http://schemas.openxmlformats.org/officeDocument/2006/relationships/hyperlink" Target="http://es.wikipedia.org/wiki/Quimioterapia"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es.wikipedia.org/wiki/Citocina" TargetMode="External"/><Relationship Id="rId2" Type="http://schemas.openxmlformats.org/officeDocument/2006/relationships/hyperlink" Target="http://es.wikipedia.org/wiki/Inmunoterapia" TargetMode="External"/><Relationship Id="rId1" Type="http://schemas.openxmlformats.org/officeDocument/2006/relationships/slideLayout" Target="../slideLayouts/slideLayout2.xml"/><Relationship Id="rId4" Type="http://schemas.openxmlformats.org/officeDocument/2006/relationships/hyperlink" Target="http://es.wikipedia.org/wiki/Anticuerpos_monoclonales"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es.wikipedia.org/wiki/Hormona" TargetMode="External"/><Relationship Id="rId2" Type="http://schemas.openxmlformats.org/officeDocument/2006/relationships/hyperlink" Target="http://es.wikipedia.org/wiki/Hormonoterapia"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es.wikipedia.org/wiki/Leucemia" TargetMode="External"/><Relationship Id="rId2" Type="http://schemas.openxmlformats.org/officeDocument/2006/relationships/hyperlink" Target="http://es.wikipedia.org/wiki/Trasplante_de_m%C3%A9dula_%C3%B3sea" TargetMode="External"/><Relationship Id="rId1" Type="http://schemas.openxmlformats.org/officeDocument/2006/relationships/slideLayout" Target="../slideLayouts/slideLayout2.xml"/><Relationship Id="rId4" Type="http://schemas.openxmlformats.org/officeDocument/2006/relationships/hyperlink" Target="http://es.wikipedia.org/wiki/Linfoma"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es.wikipedia.org/wiki/Dieta"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es.wikipedia.org/wiki/C%C3%A1ncer_de_es%C3%B3fago" TargetMode="External"/><Relationship Id="rId2" Type="http://schemas.openxmlformats.org/officeDocument/2006/relationships/hyperlink" Target="http://es.wikipedia.org/wiki/C%C3%A1ncer_de_laringe" TargetMode="External"/><Relationship Id="rId1" Type="http://schemas.openxmlformats.org/officeDocument/2006/relationships/slideLayout" Target="../slideLayouts/slideLayout2.xml"/><Relationship Id="rId4" Type="http://schemas.openxmlformats.org/officeDocument/2006/relationships/hyperlink" Target="http://es.wikipedia.org/wiki/C%C3%A1ncer_de_mama"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es.wikipedia.org/wiki/C%C3%A1ncer_de_piel" TargetMode="External"/><Relationship Id="rId2" Type="http://schemas.openxmlformats.org/officeDocument/2006/relationships/hyperlink" Target="http://es.wikipedia.org/wiki/Radiaci%C3%B3n_ultravioleta"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es.wikipedia.org/wiki/C%C3%A1ncer_de_colon" TargetMode="External"/><Relationship Id="rId2" Type="http://schemas.openxmlformats.org/officeDocument/2006/relationships/hyperlink" Target="http://es.wikipedia.org/wiki/C%C3%A1ncer_de_mama" TargetMode="External"/><Relationship Id="rId1" Type="http://schemas.openxmlformats.org/officeDocument/2006/relationships/slideLayout" Target="../slideLayouts/slideLayout2.xml"/><Relationship Id="rId5" Type="http://schemas.openxmlformats.org/officeDocument/2006/relationships/hyperlink" Target="http://es.wikipedia.org/wiki/C%C3%A1ncer_de_pr%C3%B3stata" TargetMode="External"/><Relationship Id="rId4" Type="http://schemas.openxmlformats.org/officeDocument/2006/relationships/hyperlink" Target="http://es.wikipedia.org/wiki/C%C3%A1ncer_de_endometrio"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es.wikipedia.org/wiki/Bacteria" TargetMode="External"/><Relationship Id="rId2" Type="http://schemas.openxmlformats.org/officeDocument/2006/relationships/hyperlink" Target="http://es.wikipedia.org/wiki/Helicobacter_pylori" TargetMode="External"/><Relationship Id="rId1" Type="http://schemas.openxmlformats.org/officeDocument/2006/relationships/slideLayout" Target="../slideLayouts/slideLayout2.xml"/><Relationship Id="rId6" Type="http://schemas.openxmlformats.org/officeDocument/2006/relationships/hyperlink" Target="http://es.wikipedia.org/wiki/C%C3%A1ncer_de_est%C3%B3mago" TargetMode="External"/><Relationship Id="rId5" Type="http://schemas.openxmlformats.org/officeDocument/2006/relationships/hyperlink" Target="http://es.wikipedia.org/wiki/%C3%9Alcera_p%C3%A9ptica" TargetMode="External"/><Relationship Id="rId4" Type="http://schemas.openxmlformats.org/officeDocument/2006/relationships/hyperlink" Target="http://es.wikipedia.org/wiki/Aparato_digestivo" TargetMode="Externa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es.wikipedia.org/wiki/C%C3%A1ncer_de_pulm%C3%B3n" TargetMode="External"/><Relationship Id="rId2" Type="http://schemas.openxmlformats.org/officeDocument/2006/relationships/hyperlink" Target="http://es.wikipedia.org/wiki/C%C3%A1ncer_de_piel" TargetMode="External"/><Relationship Id="rId1" Type="http://schemas.openxmlformats.org/officeDocument/2006/relationships/slideLayout" Target="../slideLayouts/slideLayout2.xml"/><Relationship Id="rId5" Type="http://schemas.openxmlformats.org/officeDocument/2006/relationships/hyperlink" Target="http://es.wikipedia.org/wiki/C%C3%A1ncer_colorrectal" TargetMode="External"/><Relationship Id="rId4" Type="http://schemas.openxmlformats.org/officeDocument/2006/relationships/hyperlink" Target="http://es.wikipedia.org/wiki/C%C3%A1ncer_de_mama"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es.wikipedia.org/wiki/Oncolog%C3%ADa"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es.wikipedia.org/wiki/%C3%93rgano_(biolog%C3%ADa)" TargetMode="External"/><Relationship Id="rId2" Type="http://schemas.openxmlformats.org/officeDocument/2006/relationships/hyperlink" Target="http://es.wikipedia.org/wiki/Tumor"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971600" y="764705"/>
            <a:ext cx="7486600" cy="576063"/>
          </a:xfrm>
        </p:spPr>
        <p:txBody>
          <a:bodyPr>
            <a:normAutofit fontScale="90000"/>
          </a:bodyPr>
          <a:lstStyle/>
          <a:p>
            <a:r>
              <a:rPr lang="es-CL" dirty="0"/>
              <a:t>BASES MOLECULARES DEL CÁNCER.</a:t>
            </a:r>
          </a:p>
        </p:txBody>
      </p:sp>
      <p:sp>
        <p:nvSpPr>
          <p:cNvPr id="3" name="2 Subtítulo"/>
          <p:cNvSpPr>
            <a:spLocks noGrp="1"/>
          </p:cNvSpPr>
          <p:nvPr>
            <p:ph type="subTitle" idx="1"/>
          </p:nvPr>
        </p:nvSpPr>
        <p:spPr/>
        <p:txBody>
          <a:bodyPr/>
          <a:lstStyle/>
          <a:p>
            <a:endParaRPr lang="es-CL" dirty="0"/>
          </a:p>
        </p:txBody>
      </p:sp>
      <p:pic>
        <p:nvPicPr>
          <p:cNvPr id="4" name="3 Imagen" descr="ca1.jpg"/>
          <p:cNvPicPr>
            <a:picLocks noChangeAspect="1"/>
          </p:cNvPicPr>
          <p:nvPr/>
        </p:nvPicPr>
        <p:blipFill>
          <a:blip r:embed="rId2" cstate="print"/>
          <a:stretch>
            <a:fillRect/>
          </a:stretch>
        </p:blipFill>
        <p:spPr>
          <a:xfrm>
            <a:off x="1784350" y="1365250"/>
            <a:ext cx="5575300" cy="41275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p:cNvSpPr>
            <a:spLocks noGrp="1"/>
          </p:cNvSpPr>
          <p:nvPr>
            <p:ph idx="1"/>
          </p:nvPr>
        </p:nvSpPr>
        <p:spPr/>
        <p:txBody>
          <a:bodyPr/>
          <a:lstStyle/>
          <a:p>
            <a:r>
              <a:rPr lang="es-CL" b="1" i="1" u="sng" dirty="0"/>
              <a:t>Hiperplasia celula</a:t>
            </a:r>
            <a:r>
              <a:rPr lang="es-CL" i="1" u="sng" dirty="0"/>
              <a:t>r</a:t>
            </a:r>
            <a:r>
              <a:rPr lang="es-CL" dirty="0"/>
              <a:t>: es el aumento en la producción de células en un órgano o tejido normal.</a:t>
            </a:r>
          </a:p>
          <a:p>
            <a:r>
              <a:rPr lang="es-CL" b="1" i="1" u="sng" dirty="0"/>
              <a:t>Displasia celular </a:t>
            </a:r>
            <a:r>
              <a:rPr lang="es-CL" dirty="0"/>
              <a:t>: es una lesión celular caracterizada por una modificación irreversible del ADN que causa la alteración d la morfología y/o de la función celular. Puede terminar por producir una neoplasia.</a:t>
            </a:r>
          </a:p>
          <a:p>
            <a:r>
              <a:rPr lang="es-CL" b="1" i="1" u="sng" dirty="0"/>
              <a:t>Neoplasia</a:t>
            </a:r>
            <a:r>
              <a:rPr lang="es-CL" dirty="0"/>
              <a:t>: formación en alguna parte del cuerpo de un tejido nuevo. Tumor</a:t>
            </a:r>
          </a:p>
        </p:txBody>
      </p:sp>
      <p:sp>
        <p:nvSpPr>
          <p:cNvPr id="3" name="Título 2"/>
          <p:cNvSpPr>
            <a:spLocks noGrp="1"/>
          </p:cNvSpPr>
          <p:nvPr>
            <p:ph type="title"/>
          </p:nvPr>
        </p:nvSpPr>
        <p:spPr/>
        <p:txBody>
          <a:bodyPr/>
          <a:lstStyle/>
          <a:p>
            <a:r>
              <a:rPr lang="es-CL" dirty="0"/>
              <a:t>CONCEPTOS.</a:t>
            </a:r>
          </a:p>
        </p:txBody>
      </p:sp>
    </p:spTree>
    <p:extLst>
      <p:ext uri="{BB962C8B-B14F-4D97-AF65-F5344CB8AC3E}">
        <p14:creationId xmlns:p14="http://schemas.microsoft.com/office/powerpoint/2010/main" val="2310390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611560" y="1340768"/>
            <a:ext cx="8532440" cy="5246043"/>
          </a:xfrm>
        </p:spPr>
        <p:txBody>
          <a:bodyPr>
            <a:normAutofit/>
          </a:bodyPr>
          <a:lstStyle/>
          <a:p>
            <a:r>
              <a:rPr lang="es-ES" dirty="0"/>
              <a:t>Invasión de forma progresiva y por distintas vías a órganos próximos, o  a distancia (</a:t>
            </a:r>
            <a:r>
              <a:rPr lang="es-ES" u="sng" dirty="0">
                <a:hlinkClick r:id="rId2" tooltip="Metástasis"/>
              </a:rPr>
              <a:t>metástasis</a:t>
            </a:r>
            <a:r>
              <a:rPr lang="es-ES" dirty="0"/>
              <a:t>) fundamentalmente a través del </a:t>
            </a:r>
            <a:r>
              <a:rPr lang="es-ES" u="sng" dirty="0">
                <a:hlinkClick r:id="rId3" tooltip="Sistema linfático"/>
              </a:rPr>
              <a:t>sistema linfático</a:t>
            </a:r>
            <a:r>
              <a:rPr lang="es-ES" dirty="0"/>
              <a:t> o el </a:t>
            </a:r>
            <a:r>
              <a:rPr lang="es-ES" u="sng" dirty="0">
                <a:hlinkClick r:id="rId4" tooltip="Sistema circulatorio"/>
              </a:rPr>
              <a:t>sistema circulatorio</a:t>
            </a:r>
            <a:r>
              <a:rPr lang="es-ES" dirty="0"/>
              <a:t>,  ocasionando el crecimiento de nuevos </a:t>
            </a:r>
            <a:r>
              <a:rPr lang="es-ES" u="sng" dirty="0">
                <a:hlinkClick r:id="rId5" tooltip="Tumor"/>
              </a:rPr>
              <a:t>tumores</a:t>
            </a:r>
            <a:r>
              <a:rPr lang="es-ES" dirty="0"/>
              <a:t> en otras partes del cuerpo alejadas de la localización original.</a:t>
            </a:r>
            <a:endParaRPr lang="es-CL" dirty="0"/>
          </a:p>
        </p:txBody>
      </p:sp>
      <p:sp>
        <p:nvSpPr>
          <p:cNvPr id="2" name="1 Título"/>
          <p:cNvSpPr>
            <a:spLocks noGrp="1"/>
          </p:cNvSpPr>
          <p:nvPr>
            <p:ph type="title"/>
          </p:nvPr>
        </p:nvSpPr>
        <p:spPr/>
        <p:txBody>
          <a:bodyPr/>
          <a:lstStyle/>
          <a:p>
            <a:r>
              <a:rPr lang="es-CL" dirty="0"/>
              <a:t>Metástasis.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descr="ca7.jpg"/>
          <p:cNvPicPr>
            <a:picLocks noGrp="1" noChangeAspect="1"/>
          </p:cNvPicPr>
          <p:nvPr>
            <p:ph idx="1"/>
          </p:nvPr>
        </p:nvPicPr>
        <p:blipFill>
          <a:blip r:embed="rId2" cstate="print"/>
          <a:stretch>
            <a:fillRect/>
          </a:stretch>
        </p:blipFill>
        <p:spPr>
          <a:xfrm>
            <a:off x="1619672" y="1412776"/>
            <a:ext cx="5112568" cy="4125267"/>
          </a:xfrm>
        </p:spPr>
      </p:pic>
      <p:sp>
        <p:nvSpPr>
          <p:cNvPr id="2" name="1 Título"/>
          <p:cNvSpPr>
            <a:spLocks noGrp="1"/>
          </p:cNvSpPr>
          <p:nvPr>
            <p:ph type="title"/>
          </p:nvPr>
        </p:nvSpPr>
        <p:spPr/>
        <p:txBody>
          <a:bodyPr/>
          <a:lstStyle/>
          <a:p>
            <a:endParaRPr lang="es-CL"/>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descr="ca6.jpg"/>
          <p:cNvPicPr>
            <a:picLocks noGrp="1" noChangeAspect="1"/>
          </p:cNvPicPr>
          <p:nvPr>
            <p:ph idx="1"/>
          </p:nvPr>
        </p:nvPicPr>
        <p:blipFill>
          <a:blip r:embed="rId2" cstate="print"/>
          <a:stretch>
            <a:fillRect/>
          </a:stretch>
        </p:blipFill>
        <p:spPr>
          <a:xfrm>
            <a:off x="1259632" y="1700808"/>
            <a:ext cx="6552728" cy="4536503"/>
          </a:xfrm>
        </p:spPr>
      </p:pic>
      <p:sp>
        <p:nvSpPr>
          <p:cNvPr id="2" name="1 Título"/>
          <p:cNvSpPr>
            <a:spLocks noGrp="1"/>
          </p:cNvSpPr>
          <p:nvPr>
            <p:ph type="title"/>
          </p:nvPr>
        </p:nvSpPr>
        <p:spPr/>
        <p:txBody>
          <a:bodyPr/>
          <a:lstStyle/>
          <a:p>
            <a:r>
              <a:rPr lang="es-CL" dirty="0"/>
              <a:t>METÁSTASIS.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r>
              <a:rPr lang="es-ES" dirty="0"/>
              <a:t> Son de crecimiento lento,</a:t>
            </a:r>
          </a:p>
          <a:p>
            <a:r>
              <a:rPr lang="es-ES" dirty="0"/>
              <a:t> No se propagan a otros tejidos </a:t>
            </a:r>
          </a:p>
          <a:p>
            <a:r>
              <a:rPr lang="es-ES" dirty="0"/>
              <a:t> Rara vez recidiva tras ser extirpados</a:t>
            </a:r>
          </a:p>
          <a:p>
            <a:r>
              <a:rPr lang="es-ES" dirty="0"/>
              <a:t>  No suelen hacer metástasis a distancia ni matar al portador. </a:t>
            </a:r>
          </a:p>
          <a:p>
            <a:r>
              <a:rPr lang="es-ES" dirty="0"/>
              <a:t>Las células normales al entrar en contacto con las células vecinas inhiben su multiplicación. </a:t>
            </a:r>
            <a:endParaRPr lang="es-CL" dirty="0"/>
          </a:p>
          <a:p>
            <a:endParaRPr lang="es-CL" dirty="0"/>
          </a:p>
        </p:txBody>
      </p:sp>
      <p:sp>
        <p:nvSpPr>
          <p:cNvPr id="2" name="1 Título"/>
          <p:cNvSpPr>
            <a:spLocks noGrp="1"/>
          </p:cNvSpPr>
          <p:nvPr>
            <p:ph type="title"/>
          </p:nvPr>
        </p:nvSpPr>
        <p:spPr/>
        <p:txBody>
          <a:bodyPr/>
          <a:lstStyle/>
          <a:p>
            <a:r>
              <a:rPr lang="es-CL" dirty="0"/>
              <a:t>Tumores Benignos.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r>
              <a:rPr lang="es-ES" dirty="0"/>
              <a:t>Son de crecimiento rápido</a:t>
            </a:r>
          </a:p>
          <a:p>
            <a:r>
              <a:rPr lang="es-ES" dirty="0"/>
              <a:t> Se propagan a otros tejidos</a:t>
            </a:r>
          </a:p>
          <a:p>
            <a:r>
              <a:rPr lang="es-ES" dirty="0"/>
              <a:t> Recidiva con frecuencia tras ser extirpados</a:t>
            </a:r>
          </a:p>
          <a:p>
            <a:r>
              <a:rPr lang="es-ES" dirty="0"/>
              <a:t> Provocan la muerte en un periodo variable de tiempo, si no se realiza tratamiento. </a:t>
            </a:r>
          </a:p>
          <a:p>
            <a:r>
              <a:rPr lang="es-ES" dirty="0"/>
              <a:t>La mayoría de los cánceres forman tumores sólidos, pero algunos no, por ejemplo la </a:t>
            </a:r>
            <a:r>
              <a:rPr lang="es-ES" u="sng" dirty="0"/>
              <a:t>leucemia.</a:t>
            </a:r>
            <a:endParaRPr lang="es-CL" dirty="0"/>
          </a:p>
        </p:txBody>
      </p:sp>
      <p:sp>
        <p:nvSpPr>
          <p:cNvPr id="2" name="1 Título"/>
          <p:cNvSpPr>
            <a:spLocks noGrp="1"/>
          </p:cNvSpPr>
          <p:nvPr>
            <p:ph type="title"/>
          </p:nvPr>
        </p:nvSpPr>
        <p:spPr/>
        <p:txBody>
          <a:bodyPr/>
          <a:lstStyle/>
          <a:p>
            <a:r>
              <a:rPr lang="es-CL" dirty="0"/>
              <a:t>Tumores Malignos.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lvl="0"/>
            <a:endParaRPr lang="es-CL" dirty="0"/>
          </a:p>
          <a:p>
            <a:pPr lvl="1"/>
            <a:r>
              <a:rPr lang="es-ES" sz="3200" dirty="0">
                <a:hlinkClick r:id="rId2" tooltip="Carcinoma"/>
              </a:rPr>
              <a:t>Carcinomas</a:t>
            </a:r>
            <a:r>
              <a:rPr lang="es-ES" sz="3200" dirty="0"/>
              <a:t>. Las neoplasias malignas de origen </a:t>
            </a:r>
            <a:r>
              <a:rPr lang="es-ES" sz="3200" dirty="0">
                <a:hlinkClick r:id="rId3" tooltip="Epitelio"/>
              </a:rPr>
              <a:t>epitelial</a:t>
            </a:r>
            <a:r>
              <a:rPr lang="es-ES" sz="3200" dirty="0"/>
              <a:t>  representan el 80% del los tumores.</a:t>
            </a:r>
          </a:p>
          <a:p>
            <a:pPr lvl="1">
              <a:buNone/>
            </a:pPr>
            <a:r>
              <a:rPr lang="es-ES" sz="3200" dirty="0">
                <a:hlinkClick r:id="rId4" tooltip="Sarcoma"/>
              </a:rPr>
              <a:t>  Sarcomas</a:t>
            </a:r>
            <a:r>
              <a:rPr lang="es-ES" sz="3200" dirty="0"/>
              <a:t>. Los cánceres que derivan de los tejidos del mesénquima:(</a:t>
            </a:r>
            <a:r>
              <a:rPr lang="es-ES" sz="3200" dirty="0">
                <a:hlinkClick r:id="rId5" tooltip="Mesodermo"/>
              </a:rPr>
              <a:t>mesodermo</a:t>
            </a:r>
            <a:r>
              <a:rPr lang="es-ES" sz="3200" dirty="0"/>
              <a:t> ,tejido </a:t>
            </a:r>
          </a:p>
          <a:p>
            <a:pPr lvl="1">
              <a:buNone/>
            </a:pPr>
            <a:r>
              <a:rPr lang="es-ES" sz="3200" dirty="0"/>
              <a:t> conjuntivo)</a:t>
            </a:r>
            <a:endParaRPr lang="es-CL" sz="3200" dirty="0"/>
          </a:p>
        </p:txBody>
      </p:sp>
      <p:sp>
        <p:nvSpPr>
          <p:cNvPr id="2" name="1 Título"/>
          <p:cNvSpPr>
            <a:spLocks noGrp="1"/>
          </p:cNvSpPr>
          <p:nvPr>
            <p:ph type="title"/>
          </p:nvPr>
        </p:nvSpPr>
        <p:spPr/>
        <p:txBody>
          <a:bodyPr/>
          <a:lstStyle/>
          <a:p>
            <a:r>
              <a:rPr lang="es-CL" dirty="0"/>
              <a:t>TUMORES MALIGNOS.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endParaRPr lang="es-CL" dirty="0"/>
          </a:p>
          <a:p>
            <a:pPr lvl="1"/>
            <a:r>
              <a:rPr lang="es-ES" dirty="0">
                <a:hlinkClick r:id="rId2" tooltip="Glioma"/>
              </a:rPr>
              <a:t>Gliomas</a:t>
            </a:r>
            <a:r>
              <a:rPr lang="es-ES" dirty="0"/>
              <a:t>. Los tumores que proceden del </a:t>
            </a:r>
            <a:r>
              <a:rPr lang="es-ES" dirty="0">
                <a:hlinkClick r:id="rId3" tooltip="Tejido nervioso"/>
              </a:rPr>
              <a:t>tejido nervioso</a:t>
            </a:r>
            <a:r>
              <a:rPr lang="es-ES" dirty="0"/>
              <a:t> .</a:t>
            </a:r>
            <a:endParaRPr lang="es-CL" sz="2400" dirty="0"/>
          </a:p>
          <a:p>
            <a:pPr lvl="1">
              <a:buNone/>
            </a:pPr>
            <a:endParaRPr lang="es-CL" sz="2400" dirty="0"/>
          </a:p>
          <a:p>
            <a:pPr lvl="1"/>
            <a:r>
              <a:rPr lang="es-ES" dirty="0">
                <a:hlinkClick r:id="rId4" tooltip="Leucemia"/>
              </a:rPr>
              <a:t>Leucemias</a:t>
            </a:r>
            <a:r>
              <a:rPr lang="es-ES" dirty="0"/>
              <a:t> y </a:t>
            </a:r>
            <a:r>
              <a:rPr lang="es-ES" dirty="0">
                <a:hlinkClick r:id="rId5" tooltip="Linfoma"/>
              </a:rPr>
              <a:t>linfomas</a:t>
            </a:r>
            <a:r>
              <a:rPr lang="es-ES" dirty="0"/>
              <a:t>.  .</a:t>
            </a:r>
            <a:endParaRPr lang="es-CL" dirty="0"/>
          </a:p>
        </p:txBody>
      </p:sp>
      <p:sp>
        <p:nvSpPr>
          <p:cNvPr id="2" name="1 Título"/>
          <p:cNvSpPr>
            <a:spLocks noGrp="1"/>
          </p:cNvSpPr>
          <p:nvPr>
            <p:ph type="title"/>
          </p:nvPr>
        </p:nvSpPr>
        <p:spPr/>
        <p:txBody>
          <a:bodyPr/>
          <a:lstStyle/>
          <a:p>
            <a:r>
              <a:rPr lang="es-CL" dirty="0"/>
              <a:t>TUMORES MALIGNOS.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endParaRPr lang="es-CL" b="1" dirty="0"/>
          </a:p>
          <a:p>
            <a:r>
              <a:rPr lang="es-ES" dirty="0"/>
              <a:t>El cáncer es una </a:t>
            </a:r>
            <a:r>
              <a:rPr lang="es-ES" u="sng" dirty="0">
                <a:hlinkClick r:id="rId2" tooltip="Enfermedad genética"/>
              </a:rPr>
              <a:t>enfermedad genética</a:t>
            </a:r>
            <a:r>
              <a:rPr lang="es-ES" dirty="0"/>
              <a:t> producida por la </a:t>
            </a:r>
            <a:r>
              <a:rPr lang="es-ES" u="sng" dirty="0">
                <a:hlinkClick r:id="rId3" tooltip="Mutación"/>
              </a:rPr>
              <a:t>mutación</a:t>
            </a:r>
            <a:r>
              <a:rPr lang="es-ES" dirty="0"/>
              <a:t> en determinados genes :oncogenes, genes supresores </a:t>
            </a:r>
            <a:r>
              <a:rPr lang="es-ES" dirty="0" err="1"/>
              <a:t>tumorales,y</a:t>
            </a:r>
            <a:r>
              <a:rPr lang="es-ES" dirty="0"/>
              <a:t>, los de reparación del ADN.</a:t>
            </a:r>
            <a:endParaRPr lang="es-CL" dirty="0"/>
          </a:p>
          <a:p>
            <a:pPr lvl="0"/>
            <a:r>
              <a:rPr lang="es-ES" u="sng" dirty="0">
                <a:hlinkClick r:id="rId4" tooltip="Oncogén"/>
              </a:rPr>
              <a:t>Oncogenes</a:t>
            </a:r>
            <a:r>
              <a:rPr lang="es-ES" dirty="0"/>
              <a:t>: Son genes mutados que promueven la división celular, procedentes de otros llamados </a:t>
            </a:r>
            <a:r>
              <a:rPr lang="es-ES" i="1" dirty="0" err="1"/>
              <a:t>protooncogenes</a:t>
            </a:r>
            <a:r>
              <a:rPr lang="es-ES" i="1" dirty="0"/>
              <a:t> </a:t>
            </a:r>
            <a:r>
              <a:rPr lang="es-ES" dirty="0"/>
              <a:t>(los cuales tienen una función normal), encargados de la regulación del crecimiento celular. </a:t>
            </a:r>
            <a:endParaRPr lang="es-CL" dirty="0"/>
          </a:p>
          <a:p>
            <a:endParaRPr lang="es-CL" dirty="0"/>
          </a:p>
        </p:txBody>
      </p:sp>
      <p:sp>
        <p:nvSpPr>
          <p:cNvPr id="2" name="1 Título"/>
          <p:cNvSpPr>
            <a:spLocks noGrp="1"/>
          </p:cNvSpPr>
          <p:nvPr>
            <p:ph type="title"/>
          </p:nvPr>
        </p:nvSpPr>
        <p:spPr/>
        <p:txBody>
          <a:bodyPr/>
          <a:lstStyle/>
          <a:p>
            <a:r>
              <a:rPr lang="es-CL" dirty="0"/>
              <a:t>GÉNETICA DEL CÁNCER.</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r>
              <a:rPr lang="es-CL" dirty="0"/>
              <a:t>Es un gen anormal que procede de un </a:t>
            </a:r>
            <a:r>
              <a:rPr lang="es-CL" dirty="0" err="1"/>
              <a:t>protooncogén</a:t>
            </a:r>
            <a:r>
              <a:rPr lang="es-CL" dirty="0"/>
              <a:t>.</a:t>
            </a:r>
          </a:p>
          <a:p>
            <a:r>
              <a:rPr lang="es-CL" dirty="0"/>
              <a:t>( </a:t>
            </a:r>
            <a:r>
              <a:rPr lang="es-CL" dirty="0" err="1"/>
              <a:t>protooncogén</a:t>
            </a:r>
            <a:r>
              <a:rPr lang="es-CL" dirty="0"/>
              <a:t> : gen que participa en el crecimiento normal de las células)</a:t>
            </a:r>
          </a:p>
          <a:p>
            <a:r>
              <a:rPr lang="es-CL" dirty="0"/>
              <a:t>Son responsables de la transformación de una célula normal en una maligna que desarrollará un determinado tipo de cánceres </a:t>
            </a:r>
          </a:p>
        </p:txBody>
      </p:sp>
      <p:sp>
        <p:nvSpPr>
          <p:cNvPr id="2" name="1 Título"/>
          <p:cNvSpPr>
            <a:spLocks noGrp="1"/>
          </p:cNvSpPr>
          <p:nvPr>
            <p:ph type="title"/>
          </p:nvPr>
        </p:nvSpPr>
        <p:spPr/>
        <p:txBody>
          <a:bodyPr/>
          <a:lstStyle/>
          <a:p>
            <a:r>
              <a:rPr lang="es-CL" dirty="0"/>
              <a:t> Oncogenes.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p:cNvSpPr>
            <a:spLocks noGrp="1"/>
          </p:cNvSpPr>
          <p:nvPr>
            <p:ph idx="1"/>
          </p:nvPr>
        </p:nvSpPr>
        <p:spPr/>
        <p:txBody>
          <a:bodyPr/>
          <a:lstStyle/>
          <a:p>
            <a:r>
              <a:rPr lang="es-CL" dirty="0" err="1"/>
              <a:t>Ciclinas</a:t>
            </a:r>
            <a:r>
              <a:rPr lang="es-CL" dirty="0"/>
              <a:t> y quinasas dependiente de </a:t>
            </a:r>
            <a:r>
              <a:rPr lang="es-CL" dirty="0" err="1"/>
              <a:t>ciclinas</a:t>
            </a:r>
            <a:r>
              <a:rPr lang="es-CL" dirty="0"/>
              <a:t>.</a:t>
            </a:r>
          </a:p>
          <a:p>
            <a:pPr marL="109728" indent="0">
              <a:buNone/>
            </a:pPr>
            <a:r>
              <a:rPr lang="es-CL" dirty="0"/>
              <a:t>(</a:t>
            </a:r>
            <a:r>
              <a:rPr lang="es-CL" dirty="0" err="1"/>
              <a:t>Cdk</a:t>
            </a:r>
            <a:r>
              <a:rPr lang="es-CL" dirty="0"/>
              <a:t> : P16 y P 21</a:t>
            </a:r>
          </a:p>
          <a:p>
            <a:pPr marL="109728" indent="0">
              <a:buNone/>
            </a:pPr>
            <a:r>
              <a:rPr lang="es-CL" dirty="0"/>
              <a:t>Puntos de restricción</a:t>
            </a:r>
          </a:p>
          <a:p>
            <a:r>
              <a:rPr lang="es-CL" dirty="0"/>
              <a:t>G1</a:t>
            </a:r>
          </a:p>
          <a:p>
            <a:r>
              <a:rPr lang="es-CL" dirty="0"/>
              <a:t>GE –M</a:t>
            </a:r>
          </a:p>
          <a:p>
            <a:r>
              <a:rPr lang="es-CL" dirty="0"/>
              <a:t>.Metafase</a:t>
            </a:r>
          </a:p>
        </p:txBody>
      </p:sp>
      <p:sp>
        <p:nvSpPr>
          <p:cNvPr id="3" name="Título 2"/>
          <p:cNvSpPr>
            <a:spLocks noGrp="1"/>
          </p:cNvSpPr>
          <p:nvPr>
            <p:ph type="title"/>
          </p:nvPr>
        </p:nvSpPr>
        <p:spPr/>
        <p:txBody>
          <a:bodyPr/>
          <a:lstStyle/>
          <a:p>
            <a:r>
              <a:rPr lang="es-CL" dirty="0"/>
              <a:t>Regulación del ciclo celular.</a:t>
            </a:r>
          </a:p>
        </p:txBody>
      </p:sp>
    </p:spTree>
    <p:extLst>
      <p:ext uri="{BB962C8B-B14F-4D97-AF65-F5344CB8AC3E}">
        <p14:creationId xmlns:p14="http://schemas.microsoft.com/office/powerpoint/2010/main" val="30371360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lvl="0"/>
            <a:r>
              <a:rPr lang="es-ES" u="sng" dirty="0">
                <a:hlinkClick r:id="rId2" tooltip="Gen supresor tumoral"/>
              </a:rPr>
              <a:t>Genes supresores tumorales</a:t>
            </a:r>
            <a:r>
              <a:rPr lang="es-ES" dirty="0"/>
              <a:t>: P 53 y gen TP53</a:t>
            </a:r>
          </a:p>
          <a:p>
            <a:pPr lvl="0"/>
            <a:r>
              <a:rPr lang="es-ES" dirty="0"/>
              <a:t>Son los encargados de detener la división celular y de provocar la </a:t>
            </a:r>
            <a:r>
              <a:rPr lang="es-ES" u="sng" dirty="0">
                <a:hlinkClick r:id="rId3" tooltip="Apoptosis"/>
              </a:rPr>
              <a:t>apoptosis</a:t>
            </a:r>
            <a:r>
              <a:rPr lang="es-ES" dirty="0"/>
              <a:t>. </a:t>
            </a:r>
          </a:p>
          <a:p>
            <a:pPr lvl="0"/>
            <a:r>
              <a:rPr lang="es-ES" dirty="0"/>
              <a:t>Cuando se mutan estos genes la célula se divide sin control es decir inhiben la proliferación celular excesiva.</a:t>
            </a:r>
          </a:p>
          <a:p>
            <a:pPr lvl="0"/>
            <a:r>
              <a:rPr lang="es-ES" dirty="0"/>
              <a:t>Gen P 53: mutado hace que las células se multipliquen y se diseminen por el cuerpo.</a:t>
            </a:r>
            <a:endParaRPr lang="es-CL" dirty="0"/>
          </a:p>
          <a:p>
            <a:endParaRPr lang="es-CL" dirty="0"/>
          </a:p>
        </p:txBody>
      </p:sp>
      <p:sp>
        <p:nvSpPr>
          <p:cNvPr id="2" name="1 Título"/>
          <p:cNvSpPr>
            <a:spLocks noGrp="1"/>
          </p:cNvSpPr>
          <p:nvPr>
            <p:ph type="title"/>
          </p:nvPr>
        </p:nvSpPr>
        <p:spPr/>
        <p:txBody>
          <a:bodyPr/>
          <a:lstStyle/>
          <a:p>
            <a:r>
              <a:rPr lang="es-CL" dirty="0"/>
              <a:t>GENÉTICA del CÁNCER.</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lvl="0"/>
            <a:r>
              <a:rPr lang="es-ES" dirty="0"/>
              <a:t>Genes de reparación del </a:t>
            </a:r>
            <a:r>
              <a:rPr lang="es-ES" u="sng" dirty="0">
                <a:hlinkClick r:id="rId2" tooltip="ADN"/>
              </a:rPr>
              <a:t>ADN</a:t>
            </a:r>
            <a:r>
              <a:rPr lang="es-ES" dirty="0"/>
              <a:t>: </a:t>
            </a:r>
          </a:p>
          <a:p>
            <a:pPr marL="109728" lvl="0" indent="0">
              <a:buNone/>
            </a:pPr>
            <a:r>
              <a:rPr lang="es-ES" dirty="0"/>
              <a:t>Cuando el sistema de reparación es defectuoso como resultado de una mutación adquirida o heredada, la tasa de acumulación de mutaciones en el </a:t>
            </a:r>
            <a:r>
              <a:rPr lang="es-ES" u="sng" dirty="0">
                <a:hlinkClick r:id="rId3" tooltip="Genoma"/>
              </a:rPr>
              <a:t>genoma</a:t>
            </a:r>
            <a:r>
              <a:rPr lang="es-ES" dirty="0"/>
              <a:t> se eleva a medida que se producen divisiones celulares. Según el grado en que estas mutaciones afecten a oncogenes y genes supresores tumorales, aumentará la probabilidad de padecer neoplasias malignas.</a:t>
            </a:r>
            <a:endParaRPr lang="es-CL" dirty="0"/>
          </a:p>
          <a:p>
            <a:endParaRPr lang="es-CL" dirty="0"/>
          </a:p>
        </p:txBody>
      </p:sp>
      <p:sp>
        <p:nvSpPr>
          <p:cNvPr id="2" name="1 Título"/>
          <p:cNvSpPr>
            <a:spLocks noGrp="1"/>
          </p:cNvSpPr>
          <p:nvPr>
            <p:ph type="title"/>
          </p:nvPr>
        </p:nvSpPr>
        <p:spPr/>
        <p:txBody>
          <a:bodyPr/>
          <a:lstStyle/>
          <a:p>
            <a:r>
              <a:rPr lang="es-CL" dirty="0"/>
              <a:t>GENÉTICA del CÁNCER.</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r>
              <a:rPr lang="es-ES" dirty="0"/>
              <a:t> Otras anormalidades genéticas cancerígenas son adquiridas durante la </a:t>
            </a:r>
            <a:r>
              <a:rPr lang="es-ES" u="sng" dirty="0">
                <a:hlinkClick r:id="rId2" tooltip="Replicación de ADN"/>
              </a:rPr>
              <a:t>replicación</a:t>
            </a:r>
            <a:r>
              <a:rPr lang="es-ES" dirty="0"/>
              <a:t> normal del </a:t>
            </a:r>
            <a:r>
              <a:rPr lang="es-ES" u="sng" dirty="0">
                <a:hlinkClick r:id="rId3" tooltip="ADN"/>
              </a:rPr>
              <a:t>ADN</a:t>
            </a:r>
            <a:r>
              <a:rPr lang="es-ES" dirty="0"/>
              <a:t>, al no corregirse los errores que se producen durante este proceso, o bien son </a:t>
            </a:r>
            <a:r>
              <a:rPr lang="es-ES" u="sng" dirty="0">
                <a:hlinkClick r:id="rId4" tooltip="Herencia genética"/>
              </a:rPr>
              <a:t>heredadas</a:t>
            </a:r>
            <a:r>
              <a:rPr lang="es-ES" dirty="0"/>
              <a:t> y, por consiguiente, se presentan en todas las células desde el nacimiento y originan mayor probabilidad de que se presente la enfermedad</a:t>
            </a:r>
            <a:endParaRPr lang="es-CL" dirty="0"/>
          </a:p>
        </p:txBody>
      </p:sp>
      <p:sp>
        <p:nvSpPr>
          <p:cNvPr id="2" name="1 Título"/>
          <p:cNvSpPr>
            <a:spLocks noGrp="1"/>
          </p:cNvSpPr>
          <p:nvPr>
            <p:ph type="title"/>
          </p:nvPr>
        </p:nvSpPr>
        <p:spPr/>
        <p:txBody>
          <a:bodyPr/>
          <a:lstStyle/>
          <a:p>
            <a:r>
              <a:rPr lang="es-CL" dirty="0"/>
              <a:t>.</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a:buNone/>
            </a:pPr>
            <a:endParaRPr lang="es-ES" u="sng" dirty="0">
              <a:hlinkClick r:id="rId2" tooltip="Radiación ionizante"/>
            </a:endParaRPr>
          </a:p>
          <a:p>
            <a:r>
              <a:rPr lang="es-ES" u="sng" dirty="0">
                <a:hlinkClick r:id="rId2" tooltip="Radiación ionizante"/>
              </a:rPr>
              <a:t>Radiación ionizante</a:t>
            </a:r>
            <a:r>
              <a:rPr lang="es-ES" dirty="0"/>
              <a:t>, </a:t>
            </a:r>
            <a:r>
              <a:rPr lang="es-ES" u="sng" dirty="0">
                <a:hlinkClick r:id="rId3" tooltip="Radiación ultravioleta"/>
              </a:rPr>
              <a:t>ultravioleta</a:t>
            </a:r>
            <a:r>
              <a:rPr lang="es-ES" dirty="0"/>
              <a:t>,</a:t>
            </a:r>
          </a:p>
          <a:p>
            <a:r>
              <a:rPr lang="es-ES" dirty="0"/>
              <a:t> Productos químicos procedentes de la industria, del humo del </a:t>
            </a:r>
            <a:r>
              <a:rPr lang="es-ES" u="sng" dirty="0">
                <a:hlinkClick r:id="rId4" tooltip="Tabaco"/>
              </a:rPr>
              <a:t>tabaco</a:t>
            </a:r>
            <a:r>
              <a:rPr lang="es-ES" dirty="0"/>
              <a:t> y de la contaminación en general,</a:t>
            </a:r>
          </a:p>
          <a:p>
            <a:r>
              <a:rPr lang="es-ES" dirty="0"/>
              <a:t> Agentes infecciosos como el </a:t>
            </a:r>
            <a:r>
              <a:rPr lang="es-ES" u="sng" dirty="0">
                <a:hlinkClick r:id="rId5" tooltip="Virus del papiloma humano"/>
              </a:rPr>
              <a:t>virus del papiloma humano</a:t>
            </a:r>
            <a:r>
              <a:rPr lang="es-ES" dirty="0"/>
              <a:t> o el </a:t>
            </a:r>
            <a:r>
              <a:rPr lang="es-ES" u="sng" dirty="0">
                <a:hlinkClick r:id="rId6" tooltip="Virus de la hepatitis B"/>
              </a:rPr>
              <a:t>virus de la hepatitis B</a:t>
            </a:r>
            <a:endParaRPr lang="es-CL" dirty="0"/>
          </a:p>
        </p:txBody>
      </p:sp>
      <p:sp>
        <p:nvSpPr>
          <p:cNvPr id="2" name="1 Título"/>
          <p:cNvSpPr>
            <a:spLocks noGrp="1"/>
          </p:cNvSpPr>
          <p:nvPr>
            <p:ph type="title"/>
          </p:nvPr>
        </p:nvSpPr>
        <p:spPr/>
        <p:txBody>
          <a:bodyPr/>
          <a:lstStyle/>
          <a:p>
            <a:r>
              <a:rPr lang="es-CL" dirty="0"/>
              <a:t>Agentes carcinógenos.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lvl="0"/>
            <a:r>
              <a:rPr lang="es-ES" dirty="0">
                <a:hlinkClick r:id="rId2" tooltip="Cirugía"/>
              </a:rPr>
              <a:t>Cirugía</a:t>
            </a:r>
            <a:r>
              <a:rPr lang="es-ES" dirty="0"/>
              <a:t>.</a:t>
            </a:r>
          </a:p>
          <a:p>
            <a:pPr lvl="0"/>
            <a:r>
              <a:rPr lang="es-ES" dirty="0"/>
              <a:t> La extirpación del tumor en el quirófano por un cirujano, continua siendo la base fundamental del tratamiento del cáncer. </a:t>
            </a:r>
            <a:endParaRPr lang="es-CL" dirty="0"/>
          </a:p>
        </p:txBody>
      </p:sp>
      <p:sp>
        <p:nvSpPr>
          <p:cNvPr id="2" name="1 Título"/>
          <p:cNvSpPr>
            <a:spLocks noGrp="1"/>
          </p:cNvSpPr>
          <p:nvPr>
            <p:ph type="title"/>
          </p:nvPr>
        </p:nvSpPr>
        <p:spPr/>
        <p:txBody>
          <a:bodyPr/>
          <a:lstStyle/>
          <a:p>
            <a:r>
              <a:rPr lang="es-CL" dirty="0"/>
              <a:t>TERAPIAS.</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descr="ca3.jpg"/>
          <p:cNvPicPr>
            <a:picLocks noGrp="1" noChangeAspect="1"/>
          </p:cNvPicPr>
          <p:nvPr>
            <p:ph idx="1"/>
          </p:nvPr>
        </p:nvPicPr>
        <p:blipFill>
          <a:blip r:embed="rId2" cstate="print"/>
          <a:stretch>
            <a:fillRect/>
          </a:stretch>
        </p:blipFill>
        <p:spPr>
          <a:xfrm>
            <a:off x="1403648" y="1772816"/>
            <a:ext cx="6192688" cy="4176464"/>
          </a:xfrm>
        </p:spPr>
      </p:pic>
      <p:sp>
        <p:nvSpPr>
          <p:cNvPr id="2" name="1 Título"/>
          <p:cNvSpPr>
            <a:spLocks noGrp="1"/>
          </p:cNvSpPr>
          <p:nvPr>
            <p:ph type="title"/>
          </p:nvPr>
        </p:nvSpPr>
        <p:spPr/>
        <p:txBody>
          <a:bodyPr/>
          <a:lstStyle/>
          <a:p>
            <a:endParaRPr lang="es-CL"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lvl="0"/>
            <a:r>
              <a:rPr lang="es-ES" dirty="0">
                <a:hlinkClick r:id="rId2" tooltip="Radioterapia"/>
              </a:rPr>
              <a:t>Radioterapia</a:t>
            </a:r>
            <a:r>
              <a:rPr lang="es-ES" dirty="0"/>
              <a:t>. Consiste en la utilización de </a:t>
            </a:r>
            <a:r>
              <a:rPr lang="es-ES" dirty="0">
                <a:hlinkClick r:id="rId3" tooltip="Radiaciones ionizantes"/>
              </a:rPr>
              <a:t>radiaciones ionizantes</a:t>
            </a:r>
            <a:r>
              <a:rPr lang="es-ES" dirty="0"/>
              <a:t> para destruir la células malignas y hacer desaparecer el tumor o disminuir su tamaño. </a:t>
            </a:r>
            <a:endParaRPr lang="es-CL" dirty="0"/>
          </a:p>
        </p:txBody>
      </p:sp>
      <p:sp>
        <p:nvSpPr>
          <p:cNvPr id="2" name="1 Título"/>
          <p:cNvSpPr>
            <a:spLocks noGrp="1"/>
          </p:cNvSpPr>
          <p:nvPr>
            <p:ph type="title"/>
          </p:nvPr>
        </p:nvSpPr>
        <p:spPr/>
        <p:txBody>
          <a:bodyPr/>
          <a:lstStyle/>
          <a:p>
            <a:r>
              <a:rPr lang="es-CL" dirty="0"/>
              <a:t>TERAPIAS</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r>
              <a:rPr lang="es-ES" dirty="0">
                <a:hlinkClick r:id="rId2" tooltip="Quimioterapia"/>
              </a:rPr>
              <a:t>Quimioterapia</a:t>
            </a:r>
            <a:r>
              <a:rPr lang="es-ES" dirty="0"/>
              <a:t>. Consiste en la utilización de una serie de medicamentos que se llaman </a:t>
            </a:r>
            <a:r>
              <a:rPr lang="es-ES" dirty="0" err="1">
                <a:hlinkClick r:id="rId3" tooltip="Citostático"/>
              </a:rPr>
              <a:t>citostáticos</a:t>
            </a:r>
            <a:r>
              <a:rPr lang="es-ES" dirty="0"/>
              <a:t>.</a:t>
            </a:r>
          </a:p>
          <a:p>
            <a:r>
              <a:rPr lang="es-ES" dirty="0"/>
              <a:t> Son sustancias que tienen la capacidad de inhibir la evolución de los tumores malignos restringiendo la multiplicación de sus células dificultando el proceso de división. </a:t>
            </a:r>
            <a:endParaRPr lang="es-CL" dirty="0"/>
          </a:p>
        </p:txBody>
      </p:sp>
      <p:sp>
        <p:nvSpPr>
          <p:cNvPr id="2" name="1 Título"/>
          <p:cNvSpPr>
            <a:spLocks noGrp="1"/>
          </p:cNvSpPr>
          <p:nvPr>
            <p:ph type="title"/>
          </p:nvPr>
        </p:nvSpPr>
        <p:spPr/>
        <p:txBody>
          <a:bodyPr/>
          <a:lstStyle/>
          <a:p>
            <a:r>
              <a:rPr lang="es-CL" dirty="0"/>
              <a:t>TERAPIAS.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lvl="0"/>
            <a:r>
              <a:rPr lang="es-ES" dirty="0">
                <a:hlinkClick r:id="rId2" tooltip="Inmunoterapia"/>
              </a:rPr>
              <a:t>Inmunoterapia</a:t>
            </a:r>
            <a:r>
              <a:rPr lang="es-ES" dirty="0"/>
              <a:t> o terapia biológica. Consiste en la utilización de diversas moléculas, entre ellas </a:t>
            </a:r>
            <a:r>
              <a:rPr lang="es-ES" dirty="0" err="1">
                <a:hlinkClick r:id="rId3" tooltip="Citocina"/>
              </a:rPr>
              <a:t>citocinas</a:t>
            </a:r>
            <a:r>
              <a:rPr lang="es-ES" dirty="0"/>
              <a:t> y </a:t>
            </a:r>
            <a:r>
              <a:rPr lang="es-ES" dirty="0">
                <a:hlinkClick r:id="rId4" tooltip="Anticuerpos monoclonales"/>
              </a:rPr>
              <a:t>anticuerpos monoclonales</a:t>
            </a:r>
            <a:r>
              <a:rPr lang="es-ES" dirty="0"/>
              <a:t>  </a:t>
            </a:r>
            <a:endParaRPr lang="es-CL" dirty="0"/>
          </a:p>
        </p:txBody>
      </p:sp>
      <p:sp>
        <p:nvSpPr>
          <p:cNvPr id="2" name="1 Título"/>
          <p:cNvSpPr>
            <a:spLocks noGrp="1"/>
          </p:cNvSpPr>
          <p:nvPr>
            <p:ph type="title"/>
          </p:nvPr>
        </p:nvSpPr>
        <p:spPr/>
        <p:txBody>
          <a:bodyPr/>
          <a:lstStyle/>
          <a:p>
            <a:r>
              <a:rPr lang="es-CL" dirty="0"/>
              <a:t>TERAPIAS.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lvl="0"/>
            <a:r>
              <a:rPr lang="es-ES" dirty="0">
                <a:hlinkClick r:id="rId2" tooltip="Hormonoterapia"/>
              </a:rPr>
              <a:t>Hormonoterapia</a:t>
            </a:r>
            <a:r>
              <a:rPr lang="es-ES" dirty="0"/>
              <a:t>. Se basa en utilizar medicamentos que interfieren con la producción de </a:t>
            </a:r>
            <a:r>
              <a:rPr lang="es-ES" dirty="0">
                <a:hlinkClick r:id="rId3" tooltip="Hormona"/>
              </a:rPr>
              <a:t>hormonas</a:t>
            </a:r>
            <a:r>
              <a:rPr lang="es-ES" dirty="0"/>
              <a:t> o su acción, con el objetivo de disminuir la velocidad de crecimiento de algunos tipos de cáncer.</a:t>
            </a:r>
            <a:endParaRPr lang="es-CL" dirty="0"/>
          </a:p>
        </p:txBody>
      </p:sp>
      <p:sp>
        <p:nvSpPr>
          <p:cNvPr id="2" name="1 Título"/>
          <p:cNvSpPr>
            <a:spLocks noGrp="1"/>
          </p:cNvSpPr>
          <p:nvPr>
            <p:ph type="title"/>
          </p:nvPr>
        </p:nvSpPr>
        <p:spPr/>
        <p:txBody>
          <a:bodyPr/>
          <a:lstStyle/>
          <a:p>
            <a:r>
              <a:rPr lang="es-CL" dirty="0"/>
              <a:t>TERAPIAS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p:cNvSpPr>
            <a:spLocks noGrp="1"/>
          </p:cNvSpPr>
          <p:nvPr>
            <p:ph idx="1"/>
          </p:nvPr>
        </p:nvSpPr>
        <p:spPr/>
        <p:txBody>
          <a:bodyPr/>
          <a:lstStyle/>
          <a:p>
            <a:r>
              <a:rPr lang="es-CL" dirty="0"/>
              <a:t>Proteína P 53: </a:t>
            </a:r>
          </a:p>
          <a:p>
            <a:r>
              <a:rPr lang="es-CL" dirty="0"/>
              <a:t>Alteración en el </a:t>
            </a:r>
            <a:r>
              <a:rPr lang="es-CL"/>
              <a:t>gen P53 </a:t>
            </a:r>
            <a:r>
              <a:rPr lang="es-CL" dirty="0"/>
              <a:t>conduce a una pérdida de regulación , lo que produce una rápida proliferación </a:t>
            </a:r>
            <a:r>
              <a:rPr lang="es-CL"/>
              <a:t>celular.</a:t>
            </a:r>
          </a:p>
          <a:p>
            <a:endParaRPr lang="es-CL" dirty="0"/>
          </a:p>
        </p:txBody>
      </p:sp>
      <p:sp>
        <p:nvSpPr>
          <p:cNvPr id="3" name="Título 2"/>
          <p:cNvSpPr>
            <a:spLocks noGrp="1"/>
          </p:cNvSpPr>
          <p:nvPr>
            <p:ph type="title"/>
          </p:nvPr>
        </p:nvSpPr>
        <p:spPr/>
        <p:txBody>
          <a:bodyPr/>
          <a:lstStyle/>
          <a:p>
            <a:r>
              <a:rPr lang="es-CL" dirty="0"/>
              <a:t>Regulación negativa:</a:t>
            </a:r>
          </a:p>
        </p:txBody>
      </p:sp>
    </p:spTree>
    <p:extLst>
      <p:ext uri="{BB962C8B-B14F-4D97-AF65-F5344CB8AC3E}">
        <p14:creationId xmlns:p14="http://schemas.microsoft.com/office/powerpoint/2010/main" val="317375219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lvl="0"/>
            <a:r>
              <a:rPr lang="es-ES" dirty="0">
                <a:hlinkClick r:id="rId2" tooltip="Trasplante de médula ósea"/>
              </a:rPr>
              <a:t>Trasplante de médula ósea</a:t>
            </a:r>
            <a:r>
              <a:rPr lang="es-ES" dirty="0"/>
              <a:t>. Se aplica principalmente al tratamiento de algunas formas de </a:t>
            </a:r>
            <a:r>
              <a:rPr lang="es-ES" dirty="0">
                <a:hlinkClick r:id="rId3" tooltip="Leucemia"/>
              </a:rPr>
              <a:t>leucemia</a:t>
            </a:r>
            <a:r>
              <a:rPr lang="es-ES" dirty="0"/>
              <a:t> y </a:t>
            </a:r>
            <a:r>
              <a:rPr lang="es-ES" dirty="0">
                <a:hlinkClick r:id="rId4" tooltip="Linfoma"/>
              </a:rPr>
              <a:t>linfoma</a:t>
            </a:r>
            <a:r>
              <a:rPr lang="es-ES" dirty="0"/>
              <a:t>.</a:t>
            </a:r>
            <a:endParaRPr lang="es-CL" dirty="0"/>
          </a:p>
          <a:p>
            <a:endParaRPr lang="es-CL" dirty="0"/>
          </a:p>
        </p:txBody>
      </p:sp>
      <p:sp>
        <p:nvSpPr>
          <p:cNvPr id="2" name="1 Título"/>
          <p:cNvSpPr>
            <a:spLocks noGrp="1"/>
          </p:cNvSpPr>
          <p:nvPr>
            <p:ph type="title"/>
          </p:nvPr>
        </p:nvSpPr>
        <p:spPr/>
        <p:txBody>
          <a:bodyPr/>
          <a:lstStyle/>
          <a:p>
            <a:r>
              <a:rPr lang="es-CL" dirty="0"/>
              <a:t>TERAPIAS.</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r>
              <a:rPr lang="es-ES" dirty="0"/>
              <a:t>Dejar de </a:t>
            </a:r>
            <a:r>
              <a:rPr lang="es-ES" u="sng" dirty="0"/>
              <a:t>fumar</a:t>
            </a:r>
            <a:r>
              <a:rPr lang="es-ES" dirty="0"/>
              <a:t>: </a:t>
            </a:r>
          </a:p>
          <a:p>
            <a:r>
              <a:rPr lang="es-ES" dirty="0"/>
              <a:t>El consumo de tabaco en todas sus formas (cigarrillo, puro, tabaco de pipa) constituye el principal factor de riesgo en la aparición de </a:t>
            </a:r>
            <a:r>
              <a:rPr lang="es-ES" u="sng" dirty="0"/>
              <a:t>cáncer de pulmón</a:t>
            </a:r>
            <a:r>
              <a:rPr lang="es-ES" dirty="0"/>
              <a:t> y hace más probable que surjan otros tumores malignos, entre ellos el </a:t>
            </a:r>
            <a:r>
              <a:rPr lang="es-ES" u="sng" dirty="0"/>
              <a:t>cáncer de laringe</a:t>
            </a:r>
            <a:r>
              <a:rPr lang="es-ES" dirty="0"/>
              <a:t>, </a:t>
            </a:r>
            <a:r>
              <a:rPr lang="es-ES" u="sng" dirty="0"/>
              <a:t>cáncer de lengua</a:t>
            </a:r>
            <a:r>
              <a:rPr lang="es-ES" dirty="0"/>
              <a:t>, </a:t>
            </a:r>
            <a:r>
              <a:rPr lang="es-ES" u="sng" dirty="0"/>
              <a:t>cáncer de vejiga</a:t>
            </a:r>
            <a:r>
              <a:rPr lang="es-ES" dirty="0"/>
              <a:t> y </a:t>
            </a:r>
            <a:r>
              <a:rPr lang="es-ES" u="sng" dirty="0"/>
              <a:t>cáncer de riñón</a:t>
            </a:r>
            <a:r>
              <a:rPr lang="es-ES" dirty="0"/>
              <a:t>. </a:t>
            </a:r>
            <a:endParaRPr lang="es-CL" dirty="0"/>
          </a:p>
        </p:txBody>
      </p:sp>
      <p:sp>
        <p:nvSpPr>
          <p:cNvPr id="2" name="1 Título"/>
          <p:cNvSpPr>
            <a:spLocks noGrp="1"/>
          </p:cNvSpPr>
          <p:nvPr>
            <p:ph type="title"/>
          </p:nvPr>
        </p:nvSpPr>
        <p:spPr/>
        <p:txBody>
          <a:bodyPr/>
          <a:lstStyle/>
          <a:p>
            <a:r>
              <a:rPr lang="es-CL" dirty="0"/>
              <a:t>Medidas preventivas.</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lvl="0"/>
            <a:r>
              <a:rPr lang="es-ES" u="sng" dirty="0">
                <a:hlinkClick r:id="rId2" tooltip="Dieta"/>
              </a:rPr>
              <a:t>Dieta</a:t>
            </a:r>
            <a:r>
              <a:rPr lang="es-ES" dirty="0"/>
              <a:t> saludable: </a:t>
            </a:r>
          </a:p>
          <a:p>
            <a:pPr marL="109728" lvl="0" indent="0">
              <a:buNone/>
            </a:pPr>
            <a:r>
              <a:rPr lang="es-ES" dirty="0"/>
              <a:t> Se recomienda que sea variada, con la suficiente cantidad de nutrientes y rica en fruta fresca, verduras .</a:t>
            </a:r>
            <a:endParaRPr lang="es-CL" dirty="0"/>
          </a:p>
          <a:p>
            <a:pPr lvl="0">
              <a:buNone/>
            </a:pPr>
            <a:endParaRPr lang="es-CL" dirty="0"/>
          </a:p>
          <a:p>
            <a:endParaRPr lang="es-CL" dirty="0"/>
          </a:p>
        </p:txBody>
      </p:sp>
      <p:sp>
        <p:nvSpPr>
          <p:cNvPr id="2" name="1 Título"/>
          <p:cNvSpPr>
            <a:spLocks noGrp="1"/>
          </p:cNvSpPr>
          <p:nvPr>
            <p:ph type="title"/>
          </p:nvPr>
        </p:nvSpPr>
        <p:spPr/>
        <p:txBody>
          <a:bodyPr/>
          <a:lstStyle/>
          <a:p>
            <a:endParaRPr lang="es-CL"/>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endParaRPr lang="es-CL" dirty="0"/>
          </a:p>
          <a:p>
            <a:pPr lvl="1"/>
            <a:r>
              <a:rPr lang="es-ES" sz="3200" dirty="0"/>
              <a:t>No beber de bebidas alcohólicas. Incrementa el riesgo de aparición de distintos tipos de cáncer:</a:t>
            </a:r>
          </a:p>
          <a:p>
            <a:pPr lvl="1"/>
            <a:r>
              <a:rPr lang="es-ES" sz="3200" dirty="0"/>
              <a:t> </a:t>
            </a:r>
            <a:r>
              <a:rPr lang="es-ES" sz="3200" u="sng" dirty="0">
                <a:hlinkClick r:id="rId2" tooltip="Cáncer de laringe"/>
              </a:rPr>
              <a:t>cáncer de laringe</a:t>
            </a:r>
            <a:r>
              <a:rPr lang="es-ES" sz="3200" dirty="0"/>
              <a:t>, </a:t>
            </a:r>
          </a:p>
          <a:p>
            <a:pPr lvl="1"/>
            <a:r>
              <a:rPr lang="es-ES" sz="3200" u="sng" dirty="0">
                <a:hlinkClick r:id="rId3" tooltip="Cáncer de esófago"/>
              </a:rPr>
              <a:t>cáncer de esófago</a:t>
            </a:r>
            <a:r>
              <a:rPr lang="es-ES" sz="3200" dirty="0"/>
              <a:t> </a:t>
            </a:r>
          </a:p>
          <a:p>
            <a:pPr marL="393192" lvl="1" indent="0">
              <a:buNone/>
            </a:pPr>
            <a:r>
              <a:rPr lang="es-ES" sz="3200" dirty="0"/>
              <a:t> </a:t>
            </a:r>
            <a:r>
              <a:rPr lang="es-ES" sz="3200" u="sng" dirty="0">
                <a:hlinkClick r:id="rId4" tooltip="Cáncer de mama"/>
              </a:rPr>
              <a:t>cáncer de mama</a:t>
            </a:r>
            <a:r>
              <a:rPr lang="es-ES" sz="3200" dirty="0"/>
              <a:t>.</a:t>
            </a:r>
            <a:endParaRPr lang="es-CL" sz="3200" dirty="0"/>
          </a:p>
          <a:p>
            <a:pPr lvl="0"/>
            <a:r>
              <a:rPr lang="es-ES" dirty="0"/>
              <a:t> </a:t>
            </a:r>
            <a:endParaRPr lang="es-CL" dirty="0"/>
          </a:p>
          <a:p>
            <a:endParaRPr lang="es-CL" dirty="0"/>
          </a:p>
        </p:txBody>
      </p:sp>
      <p:sp>
        <p:nvSpPr>
          <p:cNvPr id="2" name="1 Título"/>
          <p:cNvSpPr>
            <a:spLocks noGrp="1"/>
          </p:cNvSpPr>
          <p:nvPr>
            <p:ph type="title"/>
          </p:nvPr>
        </p:nvSpPr>
        <p:spPr/>
        <p:txBody>
          <a:bodyPr/>
          <a:lstStyle/>
          <a:p>
            <a:endParaRPr lang="es-CL"/>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r>
              <a:rPr lang="es-ES" dirty="0"/>
              <a:t>Evitar la exposición prolongada al Sol, o a otras fuentes de </a:t>
            </a:r>
            <a:r>
              <a:rPr lang="es-ES" u="sng" dirty="0">
                <a:hlinkClick r:id="rId2" tooltip="Radiación ultravioleta"/>
              </a:rPr>
              <a:t>radiación ultravioleta</a:t>
            </a:r>
            <a:endParaRPr lang="es-ES" dirty="0"/>
          </a:p>
          <a:p>
            <a:r>
              <a:rPr lang="es-ES" dirty="0"/>
              <a:t> </a:t>
            </a:r>
            <a:r>
              <a:rPr lang="es-ES" u="sng" dirty="0">
                <a:hlinkClick r:id="rId3" tooltip="Cáncer de piel"/>
              </a:rPr>
              <a:t>cáncer de piel</a:t>
            </a:r>
            <a:endParaRPr lang="es-CL" dirty="0"/>
          </a:p>
        </p:txBody>
      </p:sp>
      <p:sp>
        <p:nvSpPr>
          <p:cNvPr id="2" name="1 Título"/>
          <p:cNvSpPr>
            <a:spLocks noGrp="1"/>
          </p:cNvSpPr>
          <p:nvPr>
            <p:ph type="title"/>
          </p:nvPr>
        </p:nvSpPr>
        <p:spPr/>
        <p:txBody>
          <a:bodyPr/>
          <a:lstStyle/>
          <a:p>
            <a:endParaRPr lang="es-CL"/>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r>
              <a:rPr lang="es-ES" dirty="0"/>
              <a:t>Ejercicio físico. </a:t>
            </a:r>
          </a:p>
          <a:p>
            <a:r>
              <a:rPr lang="es-ES" dirty="0"/>
              <a:t>El ejercicio físico moderado o intenso, practicado de forma regular.</a:t>
            </a:r>
          </a:p>
          <a:p>
            <a:endParaRPr lang="es-ES" dirty="0"/>
          </a:p>
          <a:p>
            <a:r>
              <a:rPr lang="es-ES" dirty="0"/>
              <a:t> Disminuye la probabilidad de aparición de  </a:t>
            </a:r>
            <a:r>
              <a:rPr lang="es-ES" u="sng" dirty="0">
                <a:hlinkClick r:id="rId2" tooltip="Cáncer de mama"/>
              </a:rPr>
              <a:t>cáncer de mama</a:t>
            </a:r>
            <a:r>
              <a:rPr lang="es-ES" dirty="0"/>
              <a:t>, </a:t>
            </a:r>
          </a:p>
          <a:p>
            <a:r>
              <a:rPr lang="es-ES" u="sng" dirty="0">
                <a:hlinkClick r:id="rId3" tooltip="Cáncer de colon"/>
              </a:rPr>
              <a:t>cáncer de colon</a:t>
            </a:r>
            <a:r>
              <a:rPr lang="es-ES" dirty="0"/>
              <a:t>, </a:t>
            </a:r>
          </a:p>
          <a:p>
            <a:r>
              <a:rPr lang="es-ES" u="sng" dirty="0">
                <a:hlinkClick r:id="rId4" tooltip="Cáncer de endometrio"/>
              </a:rPr>
              <a:t>cáncer de endometrio</a:t>
            </a:r>
            <a:r>
              <a:rPr lang="es-ES" dirty="0"/>
              <a:t> </a:t>
            </a:r>
          </a:p>
          <a:p>
            <a:r>
              <a:rPr lang="es-ES" u="sng" dirty="0">
                <a:hlinkClick r:id="rId5" tooltip="Cáncer de próstata"/>
              </a:rPr>
              <a:t>cáncer de próstata</a:t>
            </a:r>
            <a:endParaRPr lang="es-CL" dirty="0"/>
          </a:p>
        </p:txBody>
      </p:sp>
      <p:sp>
        <p:nvSpPr>
          <p:cNvPr id="2" name="1 Título"/>
          <p:cNvSpPr>
            <a:spLocks noGrp="1"/>
          </p:cNvSpPr>
          <p:nvPr>
            <p:ph type="title"/>
          </p:nvPr>
        </p:nvSpPr>
        <p:spPr/>
        <p:txBody>
          <a:bodyPr/>
          <a:lstStyle/>
          <a:p>
            <a:endParaRPr lang="es-CL"/>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lvl="0"/>
            <a:r>
              <a:rPr lang="es-ES" u="sng" dirty="0" err="1">
                <a:hlinkClick r:id="rId2" tooltip="Helicobacter pylori"/>
              </a:rPr>
              <a:t>Helicobacter</a:t>
            </a:r>
            <a:r>
              <a:rPr lang="es-ES" u="sng" dirty="0">
                <a:hlinkClick r:id="rId2" tooltip="Helicobacter pylori"/>
              </a:rPr>
              <a:t> pylori</a:t>
            </a:r>
            <a:r>
              <a:rPr lang="es-ES" dirty="0"/>
              <a:t> :es una </a:t>
            </a:r>
            <a:r>
              <a:rPr lang="es-ES" u="sng" dirty="0">
                <a:hlinkClick r:id="rId3" tooltip="Bacteria"/>
              </a:rPr>
              <a:t>bacteria</a:t>
            </a:r>
            <a:r>
              <a:rPr lang="es-ES" dirty="0"/>
              <a:t> que se encuentra con mucha frecuencia en el </a:t>
            </a:r>
            <a:r>
              <a:rPr lang="es-ES" u="sng" dirty="0">
                <a:hlinkClick r:id="rId4" tooltip="Aparato digestivo"/>
              </a:rPr>
              <a:t>aparato digestivo</a:t>
            </a:r>
            <a:r>
              <a:rPr lang="es-ES" dirty="0"/>
              <a:t> ,afectar al 50 % de la población. </a:t>
            </a:r>
          </a:p>
          <a:p>
            <a:pPr lvl="0"/>
            <a:r>
              <a:rPr lang="es-ES" dirty="0"/>
              <a:t>Provoca </a:t>
            </a:r>
            <a:r>
              <a:rPr lang="es-ES" u="sng" dirty="0">
                <a:hlinkClick r:id="rId5" tooltip="Úlcera péptica"/>
              </a:rPr>
              <a:t>úlcera péptica</a:t>
            </a:r>
            <a:r>
              <a:rPr lang="es-ES" dirty="0"/>
              <a:t> y tiene la capacidad de transformar las células gástricas epiteliales y favorecer la aparición de </a:t>
            </a:r>
            <a:r>
              <a:rPr lang="es-ES" u="sng" dirty="0">
                <a:hlinkClick r:id="rId6" tooltip="Cáncer de estómago"/>
              </a:rPr>
              <a:t>cáncer de estómago</a:t>
            </a:r>
            <a:r>
              <a:rPr lang="es-ES" dirty="0"/>
              <a:t>.</a:t>
            </a:r>
            <a:endParaRPr lang="es-CL" dirty="0"/>
          </a:p>
          <a:p>
            <a:endParaRPr lang="es-CL" dirty="0"/>
          </a:p>
        </p:txBody>
      </p:sp>
      <p:sp>
        <p:nvSpPr>
          <p:cNvPr id="2" name="1 Título"/>
          <p:cNvSpPr>
            <a:spLocks noGrp="1"/>
          </p:cNvSpPr>
          <p:nvPr>
            <p:ph type="title"/>
          </p:nvPr>
        </p:nvSpPr>
        <p:spPr/>
        <p:txBody>
          <a:bodyPr/>
          <a:lstStyle/>
          <a:p>
            <a:endParaRPr lang="es-CL"/>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lvl="0"/>
            <a:r>
              <a:rPr lang="es-ES" dirty="0"/>
              <a:t>Evitar la exposición a agentes cancerígenos, muchos de ellos se emplean en determinados procesos industriales: </a:t>
            </a:r>
            <a:r>
              <a:rPr lang="es-ES" u="sng" dirty="0"/>
              <a:t>arsénico</a:t>
            </a:r>
            <a:r>
              <a:rPr lang="es-ES" dirty="0"/>
              <a:t>, </a:t>
            </a:r>
            <a:r>
              <a:rPr lang="es-ES" u="sng" dirty="0"/>
              <a:t>benceno</a:t>
            </a:r>
            <a:r>
              <a:rPr lang="es-ES" dirty="0"/>
              <a:t>, </a:t>
            </a:r>
            <a:r>
              <a:rPr lang="es-ES" u="sng" dirty="0"/>
              <a:t>berilio</a:t>
            </a:r>
            <a:r>
              <a:rPr lang="es-ES" dirty="0"/>
              <a:t>, </a:t>
            </a:r>
            <a:r>
              <a:rPr lang="es-ES" u="sng" dirty="0"/>
              <a:t>cadmio</a:t>
            </a:r>
            <a:r>
              <a:rPr lang="es-ES" dirty="0"/>
              <a:t>, </a:t>
            </a:r>
            <a:r>
              <a:rPr lang="es-ES" u="sng" dirty="0"/>
              <a:t>cobalto</a:t>
            </a:r>
            <a:r>
              <a:rPr lang="es-ES" dirty="0"/>
              <a:t>, </a:t>
            </a:r>
            <a:r>
              <a:rPr lang="es-ES" u="sng" dirty="0" err="1"/>
              <a:t>dibromuro</a:t>
            </a:r>
            <a:r>
              <a:rPr lang="es-ES" u="sng" dirty="0"/>
              <a:t> de etileno</a:t>
            </a:r>
            <a:r>
              <a:rPr lang="es-ES" dirty="0"/>
              <a:t>, gases de motores diésel, polvo de madera, </a:t>
            </a:r>
            <a:r>
              <a:rPr lang="es-ES" u="sng" dirty="0"/>
              <a:t>radón</a:t>
            </a:r>
            <a:r>
              <a:rPr lang="es-ES" dirty="0"/>
              <a:t>, sílice cristalina y </a:t>
            </a:r>
            <a:r>
              <a:rPr lang="es-ES" u="sng" dirty="0"/>
              <a:t>cloruro de vinilo</a:t>
            </a:r>
            <a:r>
              <a:rPr lang="es-ES" dirty="0"/>
              <a:t>.</a:t>
            </a:r>
            <a:endParaRPr lang="es-CL" dirty="0"/>
          </a:p>
          <a:p>
            <a:endParaRPr lang="es-CL" dirty="0"/>
          </a:p>
        </p:txBody>
      </p:sp>
      <p:sp>
        <p:nvSpPr>
          <p:cNvPr id="2" name="1 Título"/>
          <p:cNvSpPr>
            <a:spLocks noGrp="1"/>
          </p:cNvSpPr>
          <p:nvPr>
            <p:ph type="title"/>
          </p:nvPr>
        </p:nvSpPr>
        <p:spPr/>
        <p:txBody>
          <a:bodyPr/>
          <a:lstStyle/>
          <a:p>
            <a:endParaRPr lang="es-CL"/>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5 Marcador de contenido" descr="ca11.png"/>
          <p:cNvPicPr>
            <a:picLocks noGrp="1" noChangeAspect="1"/>
          </p:cNvPicPr>
          <p:nvPr>
            <p:ph idx="1"/>
          </p:nvPr>
        </p:nvPicPr>
        <p:blipFill>
          <a:blip r:embed="rId2" cstate="print"/>
          <a:stretch>
            <a:fillRect/>
          </a:stretch>
        </p:blipFill>
        <p:spPr>
          <a:xfrm>
            <a:off x="899592" y="1556792"/>
            <a:ext cx="6696744" cy="4742978"/>
          </a:xfrm>
        </p:spPr>
      </p:pic>
      <p:sp>
        <p:nvSpPr>
          <p:cNvPr id="2" name="1 Título"/>
          <p:cNvSpPr>
            <a:spLocks noGrp="1"/>
          </p:cNvSpPr>
          <p:nvPr>
            <p:ph type="title"/>
          </p:nvPr>
        </p:nvSpPr>
        <p:spPr/>
        <p:txBody>
          <a:bodyPr/>
          <a:lstStyle/>
          <a:p>
            <a:endParaRPr lang="es-CL"/>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p:cNvSpPr>
            <a:spLocks noGrp="1"/>
          </p:cNvSpPr>
          <p:nvPr>
            <p:ph idx="1"/>
          </p:nvPr>
        </p:nvSpPr>
        <p:spPr/>
        <p:txBody>
          <a:bodyPr/>
          <a:lstStyle/>
          <a:p>
            <a:r>
              <a:rPr lang="es-CL" dirty="0" err="1"/>
              <a:t>Ciclinas</a:t>
            </a:r>
            <a:r>
              <a:rPr lang="es-CL" dirty="0"/>
              <a:t> y las quinasas dependientes de </a:t>
            </a:r>
            <a:r>
              <a:rPr lang="es-CL" dirty="0" err="1"/>
              <a:t>ciclinas</a:t>
            </a:r>
            <a:r>
              <a:rPr lang="es-CL" dirty="0"/>
              <a:t>  coordinan los procesos básicos del ciclo.</a:t>
            </a:r>
          </a:p>
          <a:p>
            <a:r>
              <a:rPr lang="es-CL" dirty="0"/>
              <a:t>TRES puntos de control:</a:t>
            </a:r>
          </a:p>
          <a:p>
            <a:pPr marL="109728" indent="0">
              <a:buNone/>
            </a:pPr>
            <a:r>
              <a:rPr lang="es-CL" dirty="0"/>
              <a:t>1.-Casi al final de G1</a:t>
            </a:r>
          </a:p>
          <a:p>
            <a:pPr marL="109728" indent="0">
              <a:buNone/>
            </a:pPr>
            <a:r>
              <a:rPr lang="es-CL" dirty="0"/>
              <a:t>2.- G2 y M</a:t>
            </a:r>
          </a:p>
          <a:p>
            <a:pPr marL="109728" indent="0">
              <a:buNone/>
            </a:pPr>
            <a:r>
              <a:rPr lang="es-CL"/>
              <a:t>3.- </a:t>
            </a:r>
            <a:r>
              <a:rPr lang="es-CL" dirty="0"/>
              <a:t>Metafase</a:t>
            </a:r>
          </a:p>
        </p:txBody>
      </p:sp>
      <p:sp>
        <p:nvSpPr>
          <p:cNvPr id="3" name="Título 2"/>
          <p:cNvSpPr>
            <a:spLocks noGrp="1"/>
          </p:cNvSpPr>
          <p:nvPr>
            <p:ph type="title"/>
          </p:nvPr>
        </p:nvSpPr>
        <p:spPr/>
        <p:txBody>
          <a:bodyPr/>
          <a:lstStyle/>
          <a:p>
            <a:r>
              <a:rPr lang="es-CL" dirty="0"/>
              <a:t>Regulación del ciclo celular.</a:t>
            </a:r>
          </a:p>
        </p:txBody>
      </p:sp>
    </p:spTree>
    <p:extLst>
      <p:ext uri="{BB962C8B-B14F-4D97-AF65-F5344CB8AC3E}">
        <p14:creationId xmlns:p14="http://schemas.microsoft.com/office/powerpoint/2010/main" val="20180981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r>
              <a:rPr lang="es-ES" dirty="0"/>
              <a:t>El </a:t>
            </a:r>
            <a:r>
              <a:rPr lang="es-ES" b="1" dirty="0"/>
              <a:t>cáncer</a:t>
            </a:r>
            <a:r>
              <a:rPr lang="es-ES" dirty="0"/>
              <a:t> es una enfermedad provocada por un grupo de células que proliferan sin control y se multiplican de manera autónoma, invadiendo localmente y a distancia otros tejidos</a:t>
            </a:r>
            <a:endParaRPr lang="es-CL" dirty="0"/>
          </a:p>
          <a:p>
            <a:r>
              <a:rPr lang="es-ES" dirty="0"/>
              <a:t>Se conocen más de 200 tipos diferentes de cáncer, los más frecuentes son los de </a:t>
            </a:r>
            <a:r>
              <a:rPr lang="es-ES" dirty="0">
                <a:hlinkClick r:id="rId2" tooltip="Cáncer de piel"/>
              </a:rPr>
              <a:t>piel</a:t>
            </a:r>
            <a:r>
              <a:rPr lang="es-ES" dirty="0"/>
              <a:t>, </a:t>
            </a:r>
            <a:r>
              <a:rPr lang="es-ES" dirty="0">
                <a:hlinkClick r:id="rId3" tooltip="Cáncer de pulmón"/>
              </a:rPr>
              <a:t>pulmón</a:t>
            </a:r>
            <a:r>
              <a:rPr lang="es-ES" dirty="0"/>
              <a:t>, </a:t>
            </a:r>
            <a:r>
              <a:rPr lang="es-ES" dirty="0">
                <a:hlinkClick r:id="rId4" tooltip="Cáncer de mama"/>
              </a:rPr>
              <a:t>mama</a:t>
            </a:r>
            <a:r>
              <a:rPr lang="es-ES" dirty="0"/>
              <a:t> y </a:t>
            </a:r>
            <a:r>
              <a:rPr lang="es-ES" dirty="0" err="1">
                <a:hlinkClick r:id="rId5" tooltip="Cáncer colorrectal"/>
              </a:rPr>
              <a:t>colorrectal</a:t>
            </a:r>
            <a:r>
              <a:rPr lang="es-ES" dirty="0"/>
              <a:t>.</a:t>
            </a:r>
            <a:endParaRPr lang="es-CL" dirty="0"/>
          </a:p>
          <a:p>
            <a:endParaRPr lang="es-CL" dirty="0"/>
          </a:p>
        </p:txBody>
      </p:sp>
      <p:sp>
        <p:nvSpPr>
          <p:cNvPr id="2" name="1 Título"/>
          <p:cNvSpPr>
            <a:spLocks noGrp="1"/>
          </p:cNvSpPr>
          <p:nvPr>
            <p:ph type="title"/>
          </p:nvPr>
        </p:nvSpPr>
        <p:spPr/>
        <p:txBody>
          <a:bodyPr/>
          <a:lstStyle/>
          <a:p>
            <a:r>
              <a:rPr lang="es-CL" dirty="0"/>
              <a:t>¿Qué es cáncer?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descr="ca8.jpg"/>
          <p:cNvPicPr>
            <a:picLocks noGrp="1" noChangeAspect="1"/>
          </p:cNvPicPr>
          <p:nvPr>
            <p:ph idx="1"/>
          </p:nvPr>
        </p:nvPicPr>
        <p:blipFill>
          <a:blip r:embed="rId2" cstate="print"/>
          <a:stretch>
            <a:fillRect/>
          </a:stretch>
        </p:blipFill>
        <p:spPr>
          <a:xfrm>
            <a:off x="1115616" y="1700808"/>
            <a:ext cx="6552727" cy="4824536"/>
          </a:xfrm>
        </p:spPr>
      </p:pic>
      <p:sp>
        <p:nvSpPr>
          <p:cNvPr id="2" name="1 Título"/>
          <p:cNvSpPr>
            <a:spLocks noGrp="1"/>
          </p:cNvSpPr>
          <p:nvPr>
            <p:ph type="title"/>
          </p:nvPr>
        </p:nvSpPr>
        <p:spPr/>
        <p:txBody>
          <a:bodyPr/>
          <a:lstStyle/>
          <a:p>
            <a:endParaRPr lang="es-CL"/>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descr="ca9.jpg"/>
          <p:cNvPicPr>
            <a:picLocks noGrp="1" noChangeAspect="1"/>
          </p:cNvPicPr>
          <p:nvPr>
            <p:ph idx="1"/>
          </p:nvPr>
        </p:nvPicPr>
        <p:blipFill>
          <a:blip r:embed="rId2" cstate="print"/>
          <a:stretch>
            <a:fillRect/>
          </a:stretch>
        </p:blipFill>
        <p:spPr>
          <a:xfrm>
            <a:off x="1475656" y="2060848"/>
            <a:ext cx="5976664" cy="4104456"/>
          </a:xfrm>
        </p:spPr>
      </p:pic>
      <p:sp>
        <p:nvSpPr>
          <p:cNvPr id="2" name="1 Título"/>
          <p:cNvSpPr>
            <a:spLocks noGrp="1"/>
          </p:cNvSpPr>
          <p:nvPr>
            <p:ph type="title"/>
          </p:nvPr>
        </p:nvSpPr>
        <p:spPr/>
        <p:txBody>
          <a:bodyPr/>
          <a:lstStyle/>
          <a:p>
            <a:r>
              <a:rPr lang="es-CL" dirty="0"/>
              <a:t>Célula cancerígena.</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a:bodyPr>
          <a:lstStyle/>
          <a:p>
            <a:pPr lvl="0"/>
            <a:r>
              <a:rPr lang="es-ES" b="1" dirty="0"/>
              <a:t>Cáncer</a:t>
            </a:r>
            <a:r>
              <a:rPr lang="es-ES" dirty="0"/>
              <a:t>. La palabra cáncer deriva del latín,  significa 'cangrejo'. El nombre proviene de que algunas formas de cáncer avanzan adoptando una forma abigarrada, con ramificaciones que se adhieren al tejido sano, forma similar a la de un cangrejo marino.</a:t>
            </a:r>
          </a:p>
          <a:p>
            <a:pPr lvl="0"/>
            <a:r>
              <a:rPr lang="es-ES" b="1" dirty="0"/>
              <a:t>Oncología</a:t>
            </a:r>
            <a:r>
              <a:rPr lang="es-ES" dirty="0"/>
              <a:t>. El término </a:t>
            </a:r>
            <a:r>
              <a:rPr lang="es-ES" u="sng" dirty="0">
                <a:hlinkClick r:id="rId2" tooltip="Oncología"/>
              </a:rPr>
              <a:t>oncología</a:t>
            </a:r>
            <a:r>
              <a:rPr lang="es-ES" dirty="0"/>
              <a:t> proviene del griego "</a:t>
            </a:r>
            <a:r>
              <a:rPr lang="es-ES" dirty="0" err="1"/>
              <a:t>onkos</a:t>
            </a:r>
            <a:r>
              <a:rPr lang="es-ES" dirty="0"/>
              <a:t>", tumor</a:t>
            </a:r>
            <a:endParaRPr lang="es-CL" dirty="0"/>
          </a:p>
          <a:p>
            <a:pPr lvl="0"/>
            <a:r>
              <a:rPr lang="es-ES" dirty="0"/>
              <a:t> </a:t>
            </a:r>
            <a:endParaRPr lang="es-CL" dirty="0"/>
          </a:p>
          <a:p>
            <a:pPr lvl="0"/>
            <a:endParaRPr lang="es-CL" dirty="0"/>
          </a:p>
          <a:p>
            <a:endParaRPr lang="es-CL" dirty="0"/>
          </a:p>
        </p:txBody>
      </p:sp>
      <p:sp>
        <p:nvSpPr>
          <p:cNvPr id="2" name="1 Título"/>
          <p:cNvSpPr>
            <a:spLocks noGrp="1"/>
          </p:cNvSpPr>
          <p:nvPr>
            <p:ph type="title"/>
          </p:nvPr>
        </p:nvSpPr>
        <p:spPr/>
        <p:txBody>
          <a:bodyPr/>
          <a:lstStyle/>
          <a:p>
            <a:r>
              <a:rPr lang="es-CL" dirty="0"/>
              <a:t>CONCEPTOS.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lvl="0"/>
            <a:r>
              <a:rPr lang="es-ES" dirty="0"/>
              <a:t>Tumor. </a:t>
            </a:r>
          </a:p>
          <a:p>
            <a:pPr lvl="0">
              <a:buNone/>
            </a:pPr>
            <a:r>
              <a:rPr lang="es-ES" dirty="0"/>
              <a:t>       el término </a:t>
            </a:r>
            <a:r>
              <a:rPr lang="es-ES" dirty="0">
                <a:hlinkClick r:id="rId2" tooltip="Tumor"/>
              </a:rPr>
              <a:t>tumor</a:t>
            </a:r>
            <a:r>
              <a:rPr lang="es-ES" dirty="0"/>
              <a:t>, se aplica a la tumefacción, hinchazón, "bulto" o aumento localizado de tamaño, en un </a:t>
            </a:r>
            <a:r>
              <a:rPr lang="es-ES" dirty="0">
                <a:hlinkClick r:id="rId3" tooltip="Órgano (biología)"/>
              </a:rPr>
              <a:t>órgano</a:t>
            </a:r>
            <a:r>
              <a:rPr lang="es-ES" dirty="0"/>
              <a:t> o tejido.</a:t>
            </a:r>
            <a:endParaRPr lang="es-CL" dirty="0"/>
          </a:p>
        </p:txBody>
      </p:sp>
      <p:sp>
        <p:nvSpPr>
          <p:cNvPr id="7" name="6 Título"/>
          <p:cNvSpPr>
            <a:spLocks noGrp="1"/>
          </p:cNvSpPr>
          <p:nvPr>
            <p:ph type="title"/>
          </p:nvPr>
        </p:nvSpPr>
        <p:spPr/>
        <p:txBody>
          <a:bodyPr/>
          <a:lstStyle/>
          <a:p>
            <a:r>
              <a:rPr lang="es-CL" dirty="0"/>
              <a:t>CONCEPTOS.</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rencia">
  <a:themeElements>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urrencia">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urrenci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261</TotalTime>
  <Words>1315</Words>
  <Application>Microsoft Office PowerPoint</Application>
  <PresentationFormat>Presentación en pantalla (4:3)</PresentationFormat>
  <Paragraphs>117</Paragraphs>
  <Slides>38</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38</vt:i4>
      </vt:variant>
    </vt:vector>
  </HeadingPairs>
  <TitlesOfParts>
    <vt:vector size="43" baseType="lpstr">
      <vt:lpstr>Lucida Sans Unicode</vt:lpstr>
      <vt:lpstr>Verdana</vt:lpstr>
      <vt:lpstr>Wingdings 2</vt:lpstr>
      <vt:lpstr>Wingdings 3</vt:lpstr>
      <vt:lpstr>Concurrencia</vt:lpstr>
      <vt:lpstr>BASES MOLECULARES DEL CÁNCER.</vt:lpstr>
      <vt:lpstr>Regulación del ciclo celular.</vt:lpstr>
      <vt:lpstr>Regulación negativa:</vt:lpstr>
      <vt:lpstr>Regulación del ciclo celular.</vt:lpstr>
      <vt:lpstr>¿Qué es cáncer?</vt:lpstr>
      <vt:lpstr>Presentación de PowerPoint</vt:lpstr>
      <vt:lpstr>Célula cancerígena.</vt:lpstr>
      <vt:lpstr>CONCEPTOS.</vt:lpstr>
      <vt:lpstr>CONCEPTOS.</vt:lpstr>
      <vt:lpstr>CONCEPTOS.</vt:lpstr>
      <vt:lpstr>Metástasis.</vt:lpstr>
      <vt:lpstr>Presentación de PowerPoint</vt:lpstr>
      <vt:lpstr>METÁSTASIS.</vt:lpstr>
      <vt:lpstr>Tumores Benignos.</vt:lpstr>
      <vt:lpstr>Tumores Malignos.</vt:lpstr>
      <vt:lpstr>TUMORES MALIGNOS.</vt:lpstr>
      <vt:lpstr>TUMORES MALIGNOS.</vt:lpstr>
      <vt:lpstr>GÉNETICA DEL CÁNCER.</vt:lpstr>
      <vt:lpstr> Oncogenes.</vt:lpstr>
      <vt:lpstr>GENÉTICA del CÁNCER.</vt:lpstr>
      <vt:lpstr>GENÉTICA del CÁNCER.</vt:lpstr>
      <vt:lpstr>.</vt:lpstr>
      <vt:lpstr>Agentes carcinógenos.</vt:lpstr>
      <vt:lpstr>TERAPIAS.</vt:lpstr>
      <vt:lpstr>Presentación de PowerPoint</vt:lpstr>
      <vt:lpstr>TERAPIAS</vt:lpstr>
      <vt:lpstr>TERAPIAS.</vt:lpstr>
      <vt:lpstr>TERAPIAS.</vt:lpstr>
      <vt:lpstr>TERAPIAS</vt:lpstr>
      <vt:lpstr>TERAPIAS.</vt:lpstr>
      <vt:lpstr>Medidas preventivas.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BASES MOLECULARES DEL CÁNCER.</dc:title>
  <dc:creator>Gabriela Farias Melendez</dc:creator>
  <cp:lastModifiedBy>alonceu@gmail.com</cp:lastModifiedBy>
  <cp:revision>30</cp:revision>
  <dcterms:created xsi:type="dcterms:W3CDTF">2013-04-25T18:57:38Z</dcterms:created>
  <dcterms:modified xsi:type="dcterms:W3CDTF">2021-04-19T20:24:03Z</dcterms:modified>
</cp:coreProperties>
</file>