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257" r:id="rId3"/>
    <p:sldId id="258" r:id="rId4"/>
    <p:sldId id="311" r:id="rId5"/>
    <p:sldId id="310" r:id="rId6"/>
    <p:sldId id="301" r:id="rId7"/>
    <p:sldId id="259" r:id="rId8"/>
    <p:sldId id="312" r:id="rId9"/>
    <p:sldId id="313" r:id="rId10"/>
    <p:sldId id="314" r:id="rId11"/>
    <p:sldId id="316" r:id="rId12"/>
    <p:sldId id="315" r:id="rId13"/>
    <p:sldId id="309" r:id="rId14"/>
    <p:sldId id="317" r:id="rId15"/>
    <p:sldId id="318" r:id="rId16"/>
    <p:sldId id="268" r:id="rId17"/>
  </p:sldIdLst>
  <p:sldSz cx="9144000" cy="5143500" type="screen16x9"/>
  <p:notesSz cx="6858000" cy="9144000"/>
  <p:embeddedFontLst>
    <p:embeddedFont>
      <p:font typeface="Coming Soon" panose="020B0604020202020204" charset="0"/>
      <p:regular r:id="rId19"/>
    </p:embeddedFont>
    <p:embeddedFont>
      <p:font typeface="Concert One" panose="020B0604020202020204" charset="0"/>
      <p:regular r:id="rId20"/>
    </p:embeddedFont>
    <p:embeddedFont>
      <p:font typeface="Roboto Mono Regular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55A70-28FB-4EF8-9D0A-1E54CF4789F0}">
  <a:tblStyle styleId="{EA855A70-28FB-4EF8-9D0A-1E54CF4789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28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791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989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268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56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106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65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15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670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63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28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6wpJFvxiUU&amp;ab_channel=FernandaGambo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622057" y="1509232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s-C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Imperio Inca, Maya, Azteca” </a:t>
            </a:r>
            <a:endParaRPr lang="es-CL" sz="360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CuadroTexto 2"/>
          <p:cNvSpPr txBox="1"/>
          <p:nvPr/>
        </p:nvSpPr>
        <p:spPr>
          <a:xfrm>
            <a:off x="3257775" y="3191163"/>
            <a:ext cx="455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/>
              <a:t>Objetivo: </a:t>
            </a:r>
            <a:r>
              <a:rPr lang="es-CL" sz="1200" dirty="0"/>
              <a:t>Reforzar en expresiones culturales latinoamericanas del presente la confluencia del legado de múltiples civilizaciones como la maya, azteca, inca, griega, romana y europea.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22057" y="3591272"/>
            <a:ext cx="158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8° BÁSICO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11" y="3878662"/>
            <a:ext cx="784263" cy="783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96691" y="3994510"/>
            <a:ext cx="400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Historia, Geografía y Cs.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085B9F-4620-4487-9D4A-A7B30612D19B}"/>
              </a:ext>
            </a:extLst>
          </p:cNvPr>
          <p:cNvSpPr txBox="1"/>
          <p:nvPr/>
        </p:nvSpPr>
        <p:spPr>
          <a:xfrm>
            <a:off x="6436275" y="1084521"/>
            <a:ext cx="126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05.04.2021</a:t>
            </a:r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175573" y="876804"/>
            <a:ext cx="5226627" cy="448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-CL" altLang="es-CL" sz="2000" dirty="0">
                <a:solidFill>
                  <a:schemeClr val="folHlink"/>
                </a:solidFill>
              </a:rPr>
              <a:t>Desarrollo Cultural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2356102" y="1325012"/>
            <a:ext cx="4528792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La </a:t>
            </a:r>
            <a:r>
              <a:rPr spc="-15" dirty="0">
                <a:latin typeface="Carlito"/>
                <a:cs typeface="Carlito"/>
              </a:rPr>
              <a:t>cultura </a:t>
            </a:r>
            <a:r>
              <a:rPr spc="-10" dirty="0">
                <a:latin typeface="Carlito"/>
                <a:cs typeface="Carlito"/>
              </a:rPr>
              <a:t>desarrollada </a:t>
            </a:r>
            <a:r>
              <a:rPr spc="-5" dirty="0">
                <a:latin typeface="Carlito"/>
                <a:cs typeface="Carlito"/>
              </a:rPr>
              <a:t>por los </a:t>
            </a:r>
            <a:r>
              <a:rPr spc="-10" dirty="0">
                <a:latin typeface="Carlito"/>
                <a:cs typeface="Carlito"/>
              </a:rPr>
              <a:t>incas recogió </a:t>
            </a:r>
            <a:r>
              <a:rPr dirty="0">
                <a:latin typeface="Carlito"/>
                <a:cs typeface="Carlito"/>
              </a:rPr>
              <a:t>muchos </a:t>
            </a:r>
            <a:r>
              <a:rPr spc="-5" dirty="0">
                <a:latin typeface="Carlito"/>
                <a:cs typeface="Carlito"/>
              </a:rPr>
              <a:t>de los  </a:t>
            </a:r>
            <a:r>
              <a:rPr spc="-10" dirty="0">
                <a:latin typeface="Carlito"/>
                <a:cs typeface="Carlito"/>
              </a:rPr>
              <a:t>progresos culturales </a:t>
            </a:r>
            <a:r>
              <a:rPr spc="-5" dirty="0">
                <a:latin typeface="Carlito"/>
                <a:cs typeface="Carlito"/>
              </a:rPr>
              <a:t>de </a:t>
            </a:r>
            <a:r>
              <a:rPr spc="-10" dirty="0">
                <a:latin typeface="Carlito"/>
                <a:cs typeface="Carlito"/>
              </a:rPr>
              <a:t>otros </a:t>
            </a:r>
            <a:r>
              <a:rPr spc="-5" dirty="0">
                <a:latin typeface="Carlito"/>
                <a:cs typeface="Carlito"/>
              </a:rPr>
              <a:t>pueblos andinos, siendo  </a:t>
            </a:r>
            <a:r>
              <a:rPr spc="-10" dirty="0">
                <a:latin typeface="Carlito"/>
                <a:cs typeface="Carlito"/>
              </a:rPr>
              <a:t>perfeccionados </a:t>
            </a:r>
            <a:r>
              <a:rPr spc="-70" dirty="0">
                <a:latin typeface="Carlito"/>
                <a:cs typeface="Carlito"/>
              </a:rPr>
              <a:t>y, </a:t>
            </a:r>
            <a:r>
              <a:rPr spc="-5" dirty="0">
                <a:latin typeface="Carlito"/>
                <a:cs typeface="Carlito"/>
              </a:rPr>
              <a:t>luego difundidos </a:t>
            </a:r>
            <a:r>
              <a:rPr dirty="0">
                <a:latin typeface="Carlito"/>
                <a:cs typeface="Carlito"/>
              </a:rPr>
              <a:t>en </a:t>
            </a:r>
            <a:r>
              <a:rPr spc="-5" dirty="0">
                <a:latin typeface="Carlito"/>
                <a:cs typeface="Carlito"/>
              </a:rPr>
              <a:t>los </a:t>
            </a:r>
            <a:r>
              <a:rPr spc="-10" dirty="0">
                <a:latin typeface="Carlito"/>
                <a:cs typeface="Carlito"/>
              </a:rPr>
              <a:t>territorios  conquistados. </a:t>
            </a:r>
            <a:r>
              <a:rPr spc="-5" dirty="0">
                <a:latin typeface="Carlito"/>
                <a:cs typeface="Carlito"/>
              </a:rPr>
              <a:t>Sus </a:t>
            </a:r>
            <a:r>
              <a:rPr spc="-10" dirty="0">
                <a:latin typeface="Carlito"/>
                <a:cs typeface="Carlito"/>
              </a:rPr>
              <a:t>expresiones artísticas </a:t>
            </a:r>
            <a:r>
              <a:rPr dirty="0">
                <a:latin typeface="Carlito"/>
                <a:cs typeface="Carlito"/>
              </a:rPr>
              <a:t>y </a:t>
            </a:r>
            <a:r>
              <a:rPr spc="-10" dirty="0">
                <a:latin typeface="Carlito"/>
                <a:cs typeface="Carlito"/>
              </a:rPr>
              <a:t>avances científicos,  estuvieron </a:t>
            </a:r>
            <a:r>
              <a:rPr dirty="0">
                <a:latin typeface="Carlito"/>
                <a:cs typeface="Carlito"/>
              </a:rPr>
              <a:t>al </a:t>
            </a:r>
            <a:r>
              <a:rPr spc="-5" dirty="0">
                <a:latin typeface="Carlito"/>
                <a:cs typeface="Carlito"/>
              </a:rPr>
              <a:t>servicio de su </a:t>
            </a:r>
            <a:r>
              <a:rPr spc="-10" dirty="0">
                <a:latin typeface="Carlito"/>
                <a:cs typeface="Carlito"/>
              </a:rPr>
              <a:t>organización, </a:t>
            </a:r>
            <a:r>
              <a:rPr dirty="0">
                <a:latin typeface="Carlito"/>
                <a:cs typeface="Carlito"/>
              </a:rPr>
              <a:t>en </a:t>
            </a:r>
            <a:r>
              <a:rPr spc="-5" dirty="0">
                <a:latin typeface="Carlito"/>
                <a:cs typeface="Carlito"/>
              </a:rPr>
              <a:t>la que </a:t>
            </a:r>
            <a:r>
              <a:rPr spc="-10" dirty="0">
                <a:latin typeface="Carlito"/>
                <a:cs typeface="Carlito"/>
              </a:rPr>
              <a:t>fueron  centrales </a:t>
            </a:r>
            <a:r>
              <a:rPr dirty="0">
                <a:latin typeface="Carlito"/>
                <a:cs typeface="Carlito"/>
              </a:rPr>
              <a:t>los </a:t>
            </a:r>
            <a:r>
              <a:rPr spc="-5" dirty="0">
                <a:latin typeface="Carlito"/>
                <a:cs typeface="Carlito"/>
              </a:rPr>
              <a:t>caminos </a:t>
            </a:r>
            <a:r>
              <a:rPr dirty="0">
                <a:latin typeface="Carlito"/>
                <a:cs typeface="Carlito"/>
              </a:rPr>
              <a:t>y el </a:t>
            </a:r>
            <a:r>
              <a:rPr spc="-10" dirty="0">
                <a:latin typeface="Carlito"/>
                <a:cs typeface="Carlito"/>
              </a:rPr>
              <a:t>sistema </a:t>
            </a:r>
            <a:r>
              <a:rPr spc="-5" dirty="0">
                <a:latin typeface="Carlito"/>
                <a:cs typeface="Carlito"/>
              </a:rPr>
              <a:t>de </a:t>
            </a:r>
            <a:r>
              <a:rPr spc="-10" dirty="0">
                <a:latin typeface="Carlito"/>
                <a:cs typeface="Carlito"/>
              </a:rPr>
              <a:t>comunicación,  </a:t>
            </a:r>
            <a:r>
              <a:rPr spc="-5" dirty="0">
                <a:latin typeface="Carlito"/>
                <a:cs typeface="Carlito"/>
              </a:rPr>
              <a:t>permitiéndoles tener un </a:t>
            </a:r>
            <a:r>
              <a:rPr spc="-10" dirty="0">
                <a:latin typeface="Carlito"/>
                <a:cs typeface="Carlito"/>
              </a:rPr>
              <a:t>gran </a:t>
            </a:r>
            <a:r>
              <a:rPr spc="-5" dirty="0">
                <a:latin typeface="Carlito"/>
                <a:cs typeface="Carlito"/>
              </a:rPr>
              <a:t>poder </a:t>
            </a:r>
            <a:r>
              <a:rPr dirty="0">
                <a:latin typeface="Carlito"/>
                <a:cs typeface="Carlito"/>
              </a:rPr>
              <a:t>en </a:t>
            </a:r>
            <a:r>
              <a:rPr spc="-5" dirty="0">
                <a:latin typeface="Carlito"/>
                <a:cs typeface="Carlito"/>
              </a:rPr>
              <a:t>la región andina </a:t>
            </a:r>
            <a:r>
              <a:rPr dirty="0">
                <a:latin typeface="Carlito"/>
                <a:cs typeface="Carlito"/>
              </a:rPr>
              <a:t>y </a:t>
            </a:r>
            <a:r>
              <a:rPr spc="-5" dirty="0">
                <a:latin typeface="Carlito"/>
                <a:cs typeface="Carlito"/>
              </a:rPr>
              <a:t>sus  pueblos.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879138" y="3061385"/>
            <a:ext cx="1891964" cy="13492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4909299" y="3089416"/>
            <a:ext cx="2348834" cy="132121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3771102" y="3089416"/>
            <a:ext cx="1728840" cy="132121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83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35371" y="424824"/>
            <a:ext cx="3828811" cy="614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1800" spc="-10" dirty="0"/>
              <a:t>¿EN QUÉ </a:t>
            </a:r>
            <a:r>
              <a:rPr lang="es-CL" sz="1800" spc="-5" dirty="0"/>
              <a:t>SE </a:t>
            </a:r>
            <a:r>
              <a:rPr lang="es-CL" sz="1800" spc="-35" dirty="0"/>
              <a:t>PARECÍAN </a:t>
            </a:r>
            <a:r>
              <a:rPr lang="es-CL" sz="1800" spc="-5" dirty="0"/>
              <a:t>Y SE DIFERENCIABAN LAS </a:t>
            </a:r>
            <a:r>
              <a:rPr lang="es-CL" sz="1800" spc="-15" dirty="0"/>
              <a:t>CIVILIZACIONES</a:t>
            </a:r>
            <a:r>
              <a:rPr lang="es-CL" sz="1800" spc="305" dirty="0"/>
              <a:t> </a:t>
            </a:r>
            <a:r>
              <a:rPr lang="es-CL" sz="1800" spc="-5" dirty="0"/>
              <a:t>AMERICANAS</a:t>
            </a:r>
            <a:r>
              <a:rPr lang="es-CL" sz="1600" spc="-5" dirty="0"/>
              <a:t>?</a:t>
            </a:r>
            <a:endParaRPr lang="es-CL" altLang="es-CL" sz="18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35372" y="1306944"/>
            <a:ext cx="3641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s-CL" spc="-5" dirty="0">
                <a:latin typeface="Carlito"/>
                <a:cs typeface="Carlito"/>
              </a:rPr>
              <a:t>Estudiamos </a:t>
            </a:r>
            <a:r>
              <a:rPr lang="es-CL" spc="-10" dirty="0">
                <a:latin typeface="Carlito"/>
                <a:cs typeface="Carlito"/>
              </a:rPr>
              <a:t>tres civilizaciones </a:t>
            </a:r>
            <a:r>
              <a:rPr lang="es-CL" spc="-5" dirty="0">
                <a:latin typeface="Carlito"/>
                <a:cs typeface="Carlito"/>
              </a:rPr>
              <a:t>americanas. Ellos </a:t>
            </a:r>
            <a:r>
              <a:rPr lang="es-CL" spc="-10" dirty="0">
                <a:latin typeface="Carlito"/>
                <a:cs typeface="Carlito"/>
              </a:rPr>
              <a:t>lograron </a:t>
            </a:r>
            <a:r>
              <a:rPr lang="es-CL" dirty="0">
                <a:latin typeface="Carlito"/>
                <a:cs typeface="Carlito"/>
              </a:rPr>
              <a:t>el </a:t>
            </a:r>
            <a:r>
              <a:rPr lang="es-CL" spc="-5" dirty="0">
                <a:latin typeface="Carlito"/>
                <a:cs typeface="Carlito"/>
              </a:rPr>
              <a:t>nivel de </a:t>
            </a:r>
            <a:r>
              <a:rPr lang="es-CL" spc="-10" dirty="0">
                <a:latin typeface="Carlito"/>
                <a:cs typeface="Carlito"/>
              </a:rPr>
              <a:t>desarrollo </a:t>
            </a:r>
            <a:r>
              <a:rPr lang="es-CL" dirty="0">
                <a:latin typeface="Carlito"/>
                <a:cs typeface="Carlito"/>
              </a:rPr>
              <a:t>más </a:t>
            </a:r>
            <a:r>
              <a:rPr lang="es-CL" spc="-5" dirty="0">
                <a:latin typeface="Carlito"/>
                <a:cs typeface="Carlito"/>
              </a:rPr>
              <a:t>alto </a:t>
            </a:r>
            <a:r>
              <a:rPr lang="es-CL" spc="-10" dirty="0">
                <a:latin typeface="Carlito"/>
                <a:cs typeface="Carlito"/>
              </a:rPr>
              <a:t>dentro </a:t>
            </a:r>
            <a:r>
              <a:rPr lang="es-CL" spc="-5" dirty="0">
                <a:latin typeface="Carlito"/>
                <a:cs typeface="Carlito"/>
              </a:rPr>
              <a:t>de </a:t>
            </a:r>
            <a:r>
              <a:rPr lang="es-CL" spc="-10" dirty="0">
                <a:latin typeface="Carlito"/>
                <a:cs typeface="Carlito"/>
              </a:rPr>
              <a:t>nuestro </a:t>
            </a:r>
            <a:r>
              <a:rPr lang="es-CL" b="1" spc="-10" dirty="0">
                <a:latin typeface="Carlito"/>
                <a:cs typeface="Carlito"/>
              </a:rPr>
              <a:t>continente</a:t>
            </a:r>
            <a:r>
              <a:rPr lang="es-CL" spc="-10" dirty="0">
                <a:latin typeface="Carlito"/>
                <a:cs typeface="Carlito"/>
              </a:rPr>
              <a:t>, </a:t>
            </a:r>
            <a:r>
              <a:rPr lang="es-CL" dirty="0">
                <a:latin typeface="Carlito"/>
                <a:cs typeface="Carlito"/>
              </a:rPr>
              <a:t>y al  </a:t>
            </a:r>
            <a:r>
              <a:rPr lang="es-CL" spc="-5" dirty="0">
                <a:latin typeface="Carlito"/>
                <a:cs typeface="Carlito"/>
              </a:rPr>
              <a:t>momento de </a:t>
            </a:r>
            <a:r>
              <a:rPr lang="es-CL" spc="-10" dirty="0">
                <a:latin typeface="Carlito"/>
                <a:cs typeface="Carlito"/>
              </a:rPr>
              <a:t>llegar </a:t>
            </a:r>
            <a:r>
              <a:rPr lang="es-CL" spc="-5" dirty="0">
                <a:latin typeface="Carlito"/>
                <a:cs typeface="Carlito"/>
              </a:rPr>
              <a:t>los españoles se </a:t>
            </a:r>
            <a:r>
              <a:rPr lang="es-CL" spc="-10" dirty="0">
                <a:latin typeface="Carlito"/>
                <a:cs typeface="Carlito"/>
              </a:rPr>
              <a:t>asombraron </a:t>
            </a:r>
            <a:r>
              <a:rPr lang="es-CL" spc="-5" dirty="0">
                <a:latin typeface="Carlito"/>
                <a:cs typeface="Carlito"/>
              </a:rPr>
              <a:t>de </a:t>
            </a:r>
            <a:r>
              <a:rPr lang="es-CL" dirty="0">
                <a:latin typeface="Carlito"/>
                <a:cs typeface="Carlito"/>
              </a:rPr>
              <a:t>sus </a:t>
            </a:r>
            <a:r>
              <a:rPr lang="es-CL" spc="-5" dirty="0">
                <a:latin typeface="Carlito"/>
                <a:cs typeface="Carlito"/>
              </a:rPr>
              <a:t>ciudades, su </a:t>
            </a:r>
            <a:r>
              <a:rPr lang="es-CL" spc="-10" dirty="0">
                <a:latin typeface="Carlito"/>
                <a:cs typeface="Carlito"/>
              </a:rPr>
              <a:t>gente </a:t>
            </a:r>
            <a:r>
              <a:rPr lang="es-CL" dirty="0">
                <a:latin typeface="Carlito"/>
                <a:cs typeface="Carlito"/>
              </a:rPr>
              <a:t>y el </a:t>
            </a:r>
            <a:r>
              <a:rPr lang="es-CL" spc="-10" dirty="0">
                <a:latin typeface="Carlito"/>
                <a:cs typeface="Carlito"/>
              </a:rPr>
              <a:t>grado </a:t>
            </a:r>
            <a:r>
              <a:rPr lang="es-CL" spc="-5" dirty="0">
                <a:latin typeface="Carlito"/>
                <a:cs typeface="Carlito"/>
              </a:rPr>
              <a:t>de </a:t>
            </a:r>
            <a:r>
              <a:rPr lang="es-CL" spc="-15" dirty="0">
                <a:latin typeface="Carlito"/>
                <a:cs typeface="Carlito"/>
              </a:rPr>
              <a:t>organización </a:t>
            </a:r>
            <a:r>
              <a:rPr lang="es-CL" spc="-10" dirty="0">
                <a:latin typeface="Carlito"/>
                <a:cs typeface="Carlito"/>
              </a:rPr>
              <a:t>política, económica </a:t>
            </a:r>
            <a:r>
              <a:rPr lang="es-CL" dirty="0">
                <a:latin typeface="Carlito"/>
                <a:cs typeface="Carlito"/>
              </a:rPr>
              <a:t>y  </a:t>
            </a:r>
            <a:r>
              <a:rPr lang="es-CL" spc="-5" dirty="0">
                <a:latin typeface="Carlito"/>
                <a:cs typeface="Carlito"/>
              </a:rPr>
              <a:t>social.</a:t>
            </a:r>
            <a:endParaRPr lang="es-CL" dirty="0">
              <a:latin typeface="Carlito"/>
              <a:cs typeface="Carlito"/>
            </a:endParaRPr>
          </a:p>
          <a:p>
            <a:pPr marL="12700" marR="216535" algn="just"/>
            <a:r>
              <a:rPr lang="es-CL" spc="-10" dirty="0">
                <a:latin typeface="Carlito"/>
                <a:cs typeface="Carlito"/>
              </a:rPr>
              <a:t>Ahora </a:t>
            </a:r>
            <a:r>
              <a:rPr lang="es-CL" spc="-5" dirty="0">
                <a:latin typeface="Carlito"/>
                <a:cs typeface="Carlito"/>
              </a:rPr>
              <a:t>vamos </a:t>
            </a:r>
            <a:r>
              <a:rPr lang="es-CL" dirty="0">
                <a:latin typeface="Carlito"/>
                <a:cs typeface="Carlito"/>
              </a:rPr>
              <a:t>a </a:t>
            </a:r>
            <a:r>
              <a:rPr lang="es-CL" spc="-10" dirty="0">
                <a:latin typeface="Carlito"/>
                <a:cs typeface="Carlito"/>
              </a:rPr>
              <a:t>comparar </a:t>
            </a:r>
            <a:r>
              <a:rPr lang="es-CL" spc="-5" dirty="0">
                <a:latin typeface="Carlito"/>
                <a:cs typeface="Carlito"/>
              </a:rPr>
              <a:t>las </a:t>
            </a:r>
            <a:r>
              <a:rPr lang="es-CL" spc="-10" dirty="0">
                <a:latin typeface="Carlito"/>
                <a:cs typeface="Carlito"/>
              </a:rPr>
              <a:t>principales </a:t>
            </a:r>
            <a:r>
              <a:rPr lang="es-CL" spc="-15" dirty="0">
                <a:latin typeface="Carlito"/>
                <a:cs typeface="Carlito"/>
              </a:rPr>
              <a:t>características </a:t>
            </a:r>
            <a:r>
              <a:rPr lang="es-CL" spc="-5" dirty="0">
                <a:latin typeface="Carlito"/>
                <a:cs typeface="Carlito"/>
              </a:rPr>
              <a:t>de los </a:t>
            </a:r>
            <a:r>
              <a:rPr lang="es-CL" spc="-10" dirty="0">
                <a:latin typeface="Carlito"/>
                <a:cs typeface="Carlito"/>
              </a:rPr>
              <a:t>mayas, aztecas </a:t>
            </a:r>
            <a:r>
              <a:rPr lang="es-CL" dirty="0">
                <a:latin typeface="Carlito"/>
                <a:cs typeface="Carlito"/>
              </a:rPr>
              <a:t>e </a:t>
            </a:r>
            <a:r>
              <a:rPr lang="es-CL" spc="-5" dirty="0">
                <a:latin typeface="Carlito"/>
                <a:cs typeface="Carlito"/>
              </a:rPr>
              <a:t>incas. </a:t>
            </a:r>
            <a:r>
              <a:rPr lang="es-CL" spc="-20" dirty="0">
                <a:latin typeface="Carlito"/>
                <a:cs typeface="Carlito"/>
              </a:rPr>
              <a:t>Para </a:t>
            </a:r>
            <a:r>
              <a:rPr lang="es-CL" dirty="0">
                <a:latin typeface="Carlito"/>
                <a:cs typeface="Carlito"/>
              </a:rPr>
              <a:t>hacer </a:t>
            </a:r>
            <a:r>
              <a:rPr lang="es-CL" spc="-5" dirty="0">
                <a:latin typeface="Carlito"/>
                <a:cs typeface="Carlito"/>
              </a:rPr>
              <a:t>la </a:t>
            </a:r>
            <a:r>
              <a:rPr lang="es-CL" spc="-10" dirty="0">
                <a:latin typeface="Carlito"/>
                <a:cs typeface="Carlito"/>
              </a:rPr>
              <a:t>comparación, </a:t>
            </a:r>
            <a:r>
              <a:rPr lang="es-CL" spc="-15" dirty="0">
                <a:latin typeface="Carlito"/>
                <a:cs typeface="Carlito"/>
              </a:rPr>
              <a:t>hay </a:t>
            </a:r>
            <a:r>
              <a:rPr lang="es-CL" spc="-5" dirty="0">
                <a:latin typeface="Carlito"/>
                <a:cs typeface="Carlito"/>
              </a:rPr>
              <a:t>que  </a:t>
            </a:r>
            <a:r>
              <a:rPr lang="es-CL" spc="-15" dirty="0">
                <a:latin typeface="Carlito"/>
                <a:cs typeface="Carlito"/>
              </a:rPr>
              <a:t>organizar </a:t>
            </a:r>
            <a:r>
              <a:rPr lang="es-CL" spc="-5" dirty="0">
                <a:latin typeface="Carlito"/>
                <a:cs typeface="Carlito"/>
              </a:rPr>
              <a:t>la </a:t>
            </a:r>
            <a:r>
              <a:rPr lang="es-CL" spc="-10" dirty="0">
                <a:latin typeface="Carlito"/>
                <a:cs typeface="Carlito"/>
              </a:rPr>
              <a:t>información, primero </a:t>
            </a:r>
            <a:r>
              <a:rPr lang="es-CL" spc="-5" dirty="0">
                <a:latin typeface="Carlito"/>
                <a:cs typeface="Carlito"/>
              </a:rPr>
              <a:t>veremos las semejanzas </a:t>
            </a:r>
            <a:r>
              <a:rPr lang="es-CL" spc="-10" dirty="0">
                <a:latin typeface="Carlito"/>
                <a:cs typeface="Carlito"/>
              </a:rPr>
              <a:t>entre </a:t>
            </a:r>
            <a:r>
              <a:rPr lang="es-CL" dirty="0">
                <a:latin typeface="Carlito"/>
                <a:cs typeface="Carlito"/>
              </a:rPr>
              <a:t>los </a:t>
            </a:r>
            <a:r>
              <a:rPr lang="es-CL" spc="-5" dirty="0">
                <a:latin typeface="Carlito"/>
                <a:cs typeface="Carlito"/>
              </a:rPr>
              <a:t>pueblos </a:t>
            </a:r>
            <a:r>
              <a:rPr lang="es-CL" dirty="0">
                <a:latin typeface="Carlito"/>
                <a:cs typeface="Carlito"/>
              </a:rPr>
              <a:t>y </a:t>
            </a:r>
            <a:r>
              <a:rPr lang="es-CL" spc="-5" dirty="0">
                <a:latin typeface="Carlito"/>
                <a:cs typeface="Carlito"/>
              </a:rPr>
              <a:t>luego las </a:t>
            </a:r>
            <a:r>
              <a:rPr lang="es-CL" spc="-10" dirty="0">
                <a:latin typeface="Carlito"/>
                <a:cs typeface="Carlito"/>
              </a:rPr>
              <a:t>diferencias entre</a:t>
            </a:r>
            <a:r>
              <a:rPr lang="es-CL" spc="170" dirty="0">
                <a:latin typeface="Carlito"/>
                <a:cs typeface="Carlito"/>
              </a:rPr>
              <a:t> </a:t>
            </a:r>
            <a:r>
              <a:rPr lang="es-CL" spc="-5" dirty="0">
                <a:latin typeface="Carlito"/>
                <a:cs typeface="Carlito"/>
              </a:rPr>
              <a:t>ellos.</a:t>
            </a:r>
            <a:endParaRPr lang="es-CL" dirty="0">
              <a:latin typeface="Carlito"/>
              <a:cs typeface="Carlito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977245" y="571500"/>
            <a:ext cx="3564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/>
              <a:t>Político</a:t>
            </a:r>
            <a:endParaRPr lang="es-CL" dirty="0"/>
          </a:p>
          <a:p>
            <a:pPr algn="just"/>
            <a:r>
              <a:rPr lang="es-CL" dirty="0"/>
              <a:t>Los tres pueblos tuvieron una máxima autoridad política, que además del gobierno estaba a cargo de lo religioso y lo militar. En el caso de los mayas se llamó </a:t>
            </a:r>
            <a:r>
              <a:rPr lang="es-CL" dirty="0" err="1"/>
              <a:t>Halach</a:t>
            </a:r>
            <a:r>
              <a:rPr lang="es-CL" dirty="0"/>
              <a:t> </a:t>
            </a:r>
            <a:r>
              <a:rPr lang="es-CL" dirty="0" err="1"/>
              <a:t>Uinic</a:t>
            </a:r>
            <a:r>
              <a:rPr lang="es-CL" dirty="0"/>
              <a:t>, de los aztecas, Tlatoani y de los incas, Sapa Inca.</a:t>
            </a:r>
          </a:p>
          <a:p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977245" y="2387382"/>
            <a:ext cx="35640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Social</a:t>
            </a:r>
            <a:endParaRPr lang="es-CL" dirty="0"/>
          </a:p>
          <a:p>
            <a:pPr algn="just"/>
            <a:r>
              <a:rPr lang="es-CL" dirty="0"/>
              <a:t>Las tres civilizaciones tuvieron una sociedad estratificada y rígida. Cada uno designó a los miembros de una manera diferente, pero tuvieron una clase de nobles o dirigente; luego, una gran mayoría de personas dedicadas a la agricultura y  otros oficios y, finalmente, una clase de personas sin  libertad o esclavos.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712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35371" y="424824"/>
            <a:ext cx="3828811" cy="3441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1800" spc="-10" dirty="0"/>
              <a:t>Económico</a:t>
            </a:r>
            <a:endParaRPr lang="es-CL" altLang="es-CL" sz="18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35371" y="768927"/>
            <a:ext cx="3641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s-CL" spc="-10" dirty="0">
                <a:latin typeface="Carlito"/>
                <a:cs typeface="Carlito"/>
              </a:rPr>
              <a:t>Estas tres </a:t>
            </a:r>
            <a:r>
              <a:rPr lang="es-CL" spc="-5" dirty="0">
                <a:latin typeface="Carlito"/>
                <a:cs typeface="Carlito"/>
              </a:rPr>
              <a:t>civilizaciones </a:t>
            </a:r>
            <a:r>
              <a:rPr lang="es-CL" spc="-10" dirty="0">
                <a:latin typeface="Carlito"/>
                <a:cs typeface="Carlito"/>
              </a:rPr>
              <a:t>basaron </a:t>
            </a:r>
            <a:r>
              <a:rPr lang="es-CL" spc="-5" dirty="0">
                <a:latin typeface="Carlito"/>
                <a:cs typeface="Carlito"/>
              </a:rPr>
              <a:t>su economía </a:t>
            </a:r>
            <a:r>
              <a:rPr lang="es-CL" dirty="0">
                <a:latin typeface="Carlito"/>
                <a:cs typeface="Carlito"/>
              </a:rPr>
              <a:t>en la </a:t>
            </a:r>
            <a:r>
              <a:rPr lang="es-CL" spc="-25" dirty="0">
                <a:latin typeface="Carlito"/>
                <a:cs typeface="Carlito"/>
              </a:rPr>
              <a:t>agricultura. Todas </a:t>
            </a:r>
            <a:r>
              <a:rPr lang="es-CL" spc="-5" dirty="0">
                <a:latin typeface="Carlito"/>
                <a:cs typeface="Carlito"/>
              </a:rPr>
              <a:t>ellas </a:t>
            </a:r>
            <a:r>
              <a:rPr lang="es-CL" spc="-10" dirty="0">
                <a:latin typeface="Carlito"/>
                <a:cs typeface="Carlito"/>
              </a:rPr>
              <a:t>crearon </a:t>
            </a:r>
            <a:r>
              <a:rPr lang="es-CL" spc="-5" dirty="0">
                <a:latin typeface="Carlito"/>
                <a:cs typeface="Carlito"/>
              </a:rPr>
              <a:t>un </a:t>
            </a:r>
            <a:r>
              <a:rPr lang="es-CL" spc="-10" dirty="0">
                <a:latin typeface="Carlito"/>
                <a:cs typeface="Carlito"/>
              </a:rPr>
              <a:t>sistema  </a:t>
            </a:r>
            <a:r>
              <a:rPr lang="es-CL" spc="-5" dirty="0">
                <a:latin typeface="Carlito"/>
                <a:cs typeface="Carlito"/>
              </a:rPr>
              <a:t>de cultivo novedoso </a:t>
            </a:r>
            <a:r>
              <a:rPr lang="es-CL" dirty="0">
                <a:latin typeface="Carlito"/>
                <a:cs typeface="Carlito"/>
              </a:rPr>
              <a:t>y </a:t>
            </a:r>
            <a:r>
              <a:rPr lang="es-CL" spc="-5" dirty="0">
                <a:latin typeface="Carlito"/>
                <a:cs typeface="Carlito"/>
              </a:rPr>
              <a:t>necesario </a:t>
            </a:r>
            <a:r>
              <a:rPr lang="es-CL" spc="-15" dirty="0">
                <a:latin typeface="Carlito"/>
                <a:cs typeface="Carlito"/>
              </a:rPr>
              <a:t>para </a:t>
            </a:r>
            <a:r>
              <a:rPr lang="es-CL" spc="-10" dirty="0">
                <a:latin typeface="Carlito"/>
                <a:cs typeface="Carlito"/>
              </a:rPr>
              <a:t>adaptarse </a:t>
            </a:r>
            <a:r>
              <a:rPr lang="es-CL" dirty="0">
                <a:latin typeface="Carlito"/>
                <a:cs typeface="Carlito"/>
              </a:rPr>
              <a:t>a las </a:t>
            </a:r>
            <a:r>
              <a:rPr lang="es-CL" spc="-5" dirty="0">
                <a:latin typeface="Carlito"/>
                <a:cs typeface="Carlito"/>
              </a:rPr>
              <a:t>dificultades </a:t>
            </a:r>
            <a:r>
              <a:rPr lang="es-CL" spc="-10" dirty="0">
                <a:latin typeface="Carlito"/>
                <a:cs typeface="Carlito"/>
              </a:rPr>
              <a:t>geográficas </a:t>
            </a:r>
            <a:r>
              <a:rPr lang="es-CL" spc="-5" dirty="0">
                <a:latin typeface="Carlito"/>
                <a:cs typeface="Carlito"/>
              </a:rPr>
              <a:t>del </a:t>
            </a:r>
            <a:r>
              <a:rPr lang="es-CL" spc="-10" dirty="0">
                <a:latin typeface="Carlito"/>
                <a:cs typeface="Carlito"/>
              </a:rPr>
              <a:t>lugar </a:t>
            </a:r>
            <a:r>
              <a:rPr lang="es-CL" dirty="0">
                <a:latin typeface="Carlito"/>
                <a:cs typeface="Carlito"/>
              </a:rPr>
              <a:t>en  que</a:t>
            </a:r>
            <a:r>
              <a:rPr lang="es-CL" spc="-15" dirty="0">
                <a:latin typeface="Carlito"/>
                <a:cs typeface="Carlito"/>
              </a:rPr>
              <a:t> </a:t>
            </a:r>
            <a:r>
              <a:rPr lang="es-CL" spc="-5" dirty="0">
                <a:latin typeface="Carlito"/>
                <a:cs typeface="Carlito"/>
              </a:rPr>
              <a:t>vivían.</a:t>
            </a:r>
            <a:endParaRPr lang="es-CL" dirty="0">
              <a:latin typeface="Carlito"/>
              <a:cs typeface="Carlito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74217" y="1938478"/>
            <a:ext cx="3564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s-CL" spc="-5" dirty="0">
                <a:latin typeface="Carlito"/>
                <a:cs typeface="Carlito"/>
              </a:rPr>
              <a:t>Los </a:t>
            </a:r>
            <a:r>
              <a:rPr lang="es-CL" spc="-15" dirty="0">
                <a:latin typeface="Carlito"/>
                <a:cs typeface="Carlito"/>
              </a:rPr>
              <a:t>mayas </a:t>
            </a:r>
            <a:r>
              <a:rPr lang="es-CL" spc="-10" dirty="0">
                <a:latin typeface="Carlito"/>
                <a:cs typeface="Carlito"/>
              </a:rPr>
              <a:t>crearon </a:t>
            </a:r>
            <a:r>
              <a:rPr lang="es-CL" spc="-5" dirty="0">
                <a:latin typeface="Carlito"/>
                <a:cs typeface="Carlito"/>
              </a:rPr>
              <a:t>la tala </a:t>
            </a:r>
            <a:r>
              <a:rPr lang="es-CL" dirty="0">
                <a:latin typeface="Carlito"/>
                <a:cs typeface="Carlito"/>
              </a:rPr>
              <a:t>y </a:t>
            </a:r>
            <a:r>
              <a:rPr lang="es-CL" spc="-25" dirty="0">
                <a:latin typeface="Carlito"/>
                <a:cs typeface="Carlito"/>
              </a:rPr>
              <a:t>roza </a:t>
            </a:r>
            <a:r>
              <a:rPr lang="es-CL" spc="-5" dirty="0">
                <a:latin typeface="Carlito"/>
                <a:cs typeface="Carlito"/>
              </a:rPr>
              <a:t>(milpa), </a:t>
            </a:r>
            <a:r>
              <a:rPr lang="es-CL" dirty="0">
                <a:latin typeface="Carlito"/>
                <a:cs typeface="Carlito"/>
              </a:rPr>
              <a:t>los </a:t>
            </a:r>
            <a:r>
              <a:rPr lang="es-CL" spc="-5" dirty="0">
                <a:latin typeface="Carlito"/>
                <a:cs typeface="Carlito"/>
              </a:rPr>
              <a:t>aztecas </a:t>
            </a:r>
            <a:r>
              <a:rPr lang="es-CL" dirty="0">
                <a:latin typeface="Carlito"/>
                <a:cs typeface="Carlito"/>
              </a:rPr>
              <a:t>las chinampas y los </a:t>
            </a:r>
            <a:r>
              <a:rPr lang="es-CL" spc="-5" dirty="0">
                <a:latin typeface="Carlito"/>
                <a:cs typeface="Carlito"/>
              </a:rPr>
              <a:t>incas </a:t>
            </a:r>
            <a:r>
              <a:rPr lang="es-CL" dirty="0">
                <a:latin typeface="Carlito"/>
                <a:cs typeface="Carlito"/>
              </a:rPr>
              <a:t>las </a:t>
            </a:r>
            <a:r>
              <a:rPr lang="es-CL" spc="-15" dirty="0">
                <a:latin typeface="Carlito"/>
                <a:cs typeface="Carlito"/>
              </a:rPr>
              <a:t>terrazas </a:t>
            </a:r>
            <a:r>
              <a:rPr lang="es-CL" spc="-5" dirty="0">
                <a:latin typeface="Carlito"/>
                <a:cs typeface="Carlito"/>
              </a:rPr>
              <a:t>de  cultivo. </a:t>
            </a:r>
            <a:r>
              <a:rPr lang="es-CL" spc="-25" dirty="0">
                <a:latin typeface="Carlito"/>
                <a:cs typeface="Carlito"/>
              </a:rPr>
              <a:t>Para </a:t>
            </a:r>
            <a:r>
              <a:rPr lang="es-CL" spc="-10" dirty="0">
                <a:latin typeface="Carlito"/>
                <a:cs typeface="Carlito"/>
              </a:rPr>
              <a:t>todos </a:t>
            </a:r>
            <a:r>
              <a:rPr lang="es-CL" spc="-5" dirty="0">
                <a:latin typeface="Carlito"/>
                <a:cs typeface="Carlito"/>
              </a:rPr>
              <a:t>ellos, </a:t>
            </a:r>
            <a:r>
              <a:rPr lang="es-CL" dirty="0">
                <a:latin typeface="Carlito"/>
                <a:cs typeface="Carlito"/>
              </a:rPr>
              <a:t>el </a:t>
            </a:r>
            <a:r>
              <a:rPr lang="es-CL" spc="-5" dirty="0">
                <a:latin typeface="Carlito"/>
                <a:cs typeface="Carlito"/>
              </a:rPr>
              <a:t>maíz </a:t>
            </a:r>
            <a:r>
              <a:rPr lang="es-CL" dirty="0">
                <a:latin typeface="Carlito"/>
                <a:cs typeface="Carlito"/>
              </a:rPr>
              <a:t>fue el </a:t>
            </a:r>
            <a:r>
              <a:rPr lang="es-CL" spc="-5" dirty="0">
                <a:latin typeface="Carlito"/>
                <a:cs typeface="Carlito"/>
              </a:rPr>
              <a:t>principal</a:t>
            </a:r>
            <a:r>
              <a:rPr lang="es-CL" spc="40" dirty="0">
                <a:latin typeface="Carlito"/>
                <a:cs typeface="Carlito"/>
              </a:rPr>
              <a:t> </a:t>
            </a:r>
            <a:r>
              <a:rPr lang="es-CL" spc="-10" dirty="0">
                <a:latin typeface="Carlito"/>
                <a:cs typeface="Carlito"/>
              </a:rPr>
              <a:t>alimento.</a:t>
            </a:r>
            <a:endParaRPr lang="es-CL" dirty="0">
              <a:latin typeface="Carlito"/>
              <a:cs typeface="Carlito"/>
            </a:endParaRPr>
          </a:p>
          <a:p>
            <a:endParaRPr lang="es-CL" dirty="0"/>
          </a:p>
        </p:txBody>
      </p:sp>
      <p:sp>
        <p:nvSpPr>
          <p:cNvPr id="6" name="object 4"/>
          <p:cNvSpPr/>
          <p:nvPr/>
        </p:nvSpPr>
        <p:spPr>
          <a:xfrm>
            <a:off x="684680" y="2913333"/>
            <a:ext cx="2505329" cy="187441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4961487" y="503913"/>
            <a:ext cx="2327112" cy="183000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4961487" y="2523253"/>
            <a:ext cx="2319566" cy="207588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3190009" y="4445245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MAYA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329692" y="2026139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AZTECA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26376" y="4291356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INCA</a:t>
            </a:r>
          </a:p>
        </p:txBody>
      </p:sp>
    </p:spTree>
    <p:extLst>
      <p:ext uri="{BB962C8B-B14F-4D97-AF65-F5344CB8AC3E}">
        <p14:creationId xmlns:p14="http://schemas.microsoft.com/office/powerpoint/2010/main" val="46400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535372" y="423717"/>
            <a:ext cx="364177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CL" b="1" spc="-10" dirty="0"/>
              <a:t>Cultural</a:t>
            </a:r>
          </a:p>
          <a:p>
            <a:pPr marL="12700" marR="5080" algn="just">
              <a:spcBef>
                <a:spcPts val="5"/>
              </a:spcBef>
            </a:pPr>
            <a:r>
              <a:rPr lang="es-CL" spc="-5" dirty="0">
                <a:latin typeface="Carlito"/>
                <a:cs typeface="Carlito"/>
              </a:rPr>
              <a:t>Los pueblos </a:t>
            </a:r>
            <a:r>
              <a:rPr lang="es-CL" spc="-10" dirty="0">
                <a:latin typeface="Carlito"/>
                <a:cs typeface="Carlito"/>
              </a:rPr>
              <a:t>mayas, aztecas </a:t>
            </a:r>
            <a:r>
              <a:rPr lang="es-CL" dirty="0">
                <a:latin typeface="Carlito"/>
                <a:cs typeface="Carlito"/>
              </a:rPr>
              <a:t>e </a:t>
            </a:r>
            <a:r>
              <a:rPr lang="es-CL" spc="-5" dirty="0">
                <a:latin typeface="Carlito"/>
                <a:cs typeface="Carlito"/>
              </a:rPr>
              <a:t>incas tuvieron </a:t>
            </a:r>
            <a:r>
              <a:rPr lang="es-CL" dirty="0">
                <a:latin typeface="Carlito"/>
                <a:cs typeface="Carlito"/>
              </a:rPr>
              <a:t>un </a:t>
            </a:r>
            <a:r>
              <a:rPr lang="es-CL" spc="-10" dirty="0">
                <a:latin typeface="Carlito"/>
                <a:cs typeface="Carlito"/>
              </a:rPr>
              <a:t>desarrollo cultural  </a:t>
            </a:r>
            <a:r>
              <a:rPr lang="es-CL" dirty="0">
                <a:latin typeface="Carlito"/>
                <a:cs typeface="Carlito"/>
              </a:rPr>
              <a:t>muy </a:t>
            </a:r>
            <a:r>
              <a:rPr lang="es-CL" spc="-10" dirty="0">
                <a:latin typeface="Carlito"/>
                <a:cs typeface="Carlito"/>
              </a:rPr>
              <a:t>importante. </a:t>
            </a:r>
            <a:r>
              <a:rPr lang="es-CL" spc="-5" dirty="0">
                <a:latin typeface="Carlito"/>
                <a:cs typeface="Carlito"/>
              </a:rPr>
              <a:t>En </a:t>
            </a:r>
            <a:r>
              <a:rPr lang="es-CL" dirty="0">
                <a:latin typeface="Carlito"/>
                <a:cs typeface="Carlito"/>
              </a:rPr>
              <a:t>las </a:t>
            </a:r>
            <a:r>
              <a:rPr lang="es-CL" spc="-10" dirty="0">
                <a:latin typeface="Carlito"/>
                <a:cs typeface="Carlito"/>
              </a:rPr>
              <a:t>tres civilizaciones, las construcciones  </a:t>
            </a:r>
            <a:r>
              <a:rPr lang="es-CL" spc="-5" dirty="0">
                <a:latin typeface="Carlito"/>
                <a:cs typeface="Carlito"/>
              </a:rPr>
              <a:t>magníficas </a:t>
            </a:r>
            <a:r>
              <a:rPr lang="es-CL" dirty="0">
                <a:latin typeface="Carlito"/>
                <a:cs typeface="Carlito"/>
              </a:rPr>
              <a:t>son </a:t>
            </a:r>
            <a:r>
              <a:rPr lang="es-CL" spc="-5" dirty="0">
                <a:latin typeface="Carlito"/>
                <a:cs typeface="Carlito"/>
              </a:rPr>
              <a:t>templos </a:t>
            </a:r>
            <a:r>
              <a:rPr lang="es-CL" dirty="0">
                <a:latin typeface="Carlito"/>
                <a:cs typeface="Carlito"/>
              </a:rPr>
              <a:t>y </a:t>
            </a:r>
            <a:r>
              <a:rPr lang="es-CL" spc="-5" dirty="0">
                <a:latin typeface="Carlito"/>
                <a:cs typeface="Carlito"/>
              </a:rPr>
              <a:t>palacios </a:t>
            </a:r>
            <a:r>
              <a:rPr lang="es-CL" dirty="0">
                <a:latin typeface="Carlito"/>
                <a:cs typeface="Carlito"/>
              </a:rPr>
              <a:t>o </a:t>
            </a:r>
            <a:r>
              <a:rPr lang="es-CL" spc="-15" dirty="0">
                <a:latin typeface="Carlito"/>
                <a:cs typeface="Carlito"/>
              </a:rPr>
              <a:t>lugares </a:t>
            </a:r>
            <a:r>
              <a:rPr lang="es-CL" spc="-10" dirty="0">
                <a:latin typeface="Carlito"/>
                <a:cs typeface="Carlito"/>
              </a:rPr>
              <a:t>importantes </a:t>
            </a:r>
            <a:r>
              <a:rPr lang="es-CL" spc="-15" dirty="0">
                <a:latin typeface="Carlito"/>
                <a:cs typeface="Carlito"/>
              </a:rPr>
              <a:t>para </a:t>
            </a:r>
            <a:r>
              <a:rPr lang="es-CL" spc="-5" dirty="0">
                <a:latin typeface="Carlito"/>
                <a:cs typeface="Carlito"/>
              </a:rPr>
              <a:t>la  </a:t>
            </a:r>
            <a:r>
              <a:rPr lang="es-CL" spc="-10" dirty="0">
                <a:latin typeface="Carlito"/>
                <a:cs typeface="Carlito"/>
              </a:rPr>
              <a:t>nobleza </a:t>
            </a:r>
            <a:r>
              <a:rPr lang="es-CL" dirty="0">
                <a:latin typeface="Carlito"/>
                <a:cs typeface="Carlito"/>
              </a:rPr>
              <a:t>y </a:t>
            </a:r>
            <a:r>
              <a:rPr lang="es-CL" spc="-10" dirty="0">
                <a:latin typeface="Carlito"/>
                <a:cs typeface="Carlito"/>
              </a:rPr>
              <a:t>sacerdotes. Estas construcciones </a:t>
            </a:r>
            <a:r>
              <a:rPr lang="es-CL" spc="-5" dirty="0">
                <a:latin typeface="Carlito"/>
                <a:cs typeface="Carlito"/>
              </a:rPr>
              <a:t>han </a:t>
            </a:r>
            <a:r>
              <a:rPr lang="es-CL" spc="-10" dirty="0">
                <a:latin typeface="Carlito"/>
                <a:cs typeface="Carlito"/>
              </a:rPr>
              <a:t>sobrevivido </a:t>
            </a:r>
            <a:r>
              <a:rPr lang="es-CL" dirty="0">
                <a:latin typeface="Carlito"/>
                <a:cs typeface="Carlito"/>
              </a:rPr>
              <a:t>al </a:t>
            </a:r>
            <a:r>
              <a:rPr lang="es-CL" spc="-5" dirty="0">
                <a:latin typeface="Carlito"/>
                <a:cs typeface="Carlito"/>
              </a:rPr>
              <a:t>paso  del tiempo </a:t>
            </a:r>
            <a:r>
              <a:rPr lang="es-CL" dirty="0">
                <a:latin typeface="Carlito"/>
                <a:cs typeface="Carlito"/>
              </a:rPr>
              <a:t>y </a:t>
            </a:r>
            <a:r>
              <a:rPr lang="es-CL" spc="-5" dirty="0">
                <a:latin typeface="Carlito"/>
                <a:cs typeface="Carlito"/>
              </a:rPr>
              <a:t>hoy nos </a:t>
            </a:r>
            <a:r>
              <a:rPr lang="es-CL" spc="-10" dirty="0">
                <a:latin typeface="Carlito"/>
                <a:cs typeface="Carlito"/>
              </a:rPr>
              <a:t>muestran </a:t>
            </a:r>
            <a:r>
              <a:rPr lang="es-CL" spc="-5" dirty="0">
                <a:latin typeface="Carlito"/>
                <a:cs typeface="Carlito"/>
              </a:rPr>
              <a:t>la </a:t>
            </a:r>
            <a:r>
              <a:rPr lang="es-CL" spc="-10" dirty="0">
                <a:latin typeface="Carlito"/>
                <a:cs typeface="Carlito"/>
              </a:rPr>
              <a:t>grandeza </a:t>
            </a:r>
            <a:r>
              <a:rPr lang="es-CL" dirty="0">
                <a:latin typeface="Carlito"/>
                <a:cs typeface="Carlito"/>
              </a:rPr>
              <a:t>de </a:t>
            </a:r>
            <a:r>
              <a:rPr lang="es-CL" spc="-5" dirty="0">
                <a:latin typeface="Carlito"/>
                <a:cs typeface="Carlito"/>
              </a:rPr>
              <a:t>quienes vivieron </a:t>
            </a:r>
            <a:r>
              <a:rPr lang="es-CL" spc="-10" dirty="0">
                <a:latin typeface="Carlito"/>
                <a:cs typeface="Carlito"/>
              </a:rPr>
              <a:t>antes  </a:t>
            </a:r>
            <a:r>
              <a:rPr lang="es-CL" spc="-5" dirty="0">
                <a:latin typeface="Carlito"/>
                <a:cs typeface="Carlito"/>
              </a:rPr>
              <a:t>que</a:t>
            </a:r>
            <a:r>
              <a:rPr lang="es-CL" spc="10" dirty="0">
                <a:latin typeface="Carlito"/>
                <a:cs typeface="Carlito"/>
              </a:rPr>
              <a:t> </a:t>
            </a:r>
            <a:r>
              <a:rPr lang="es-CL" spc="-10" dirty="0">
                <a:latin typeface="Carlito"/>
                <a:cs typeface="Carlito"/>
              </a:rPr>
              <a:t>nosotros.</a:t>
            </a:r>
          </a:p>
          <a:p>
            <a:pPr marL="12700" marR="5080" algn="just">
              <a:spcBef>
                <a:spcPts val="5"/>
              </a:spcBef>
            </a:pPr>
            <a:endParaRPr lang="es-CL" spc="-10" dirty="0">
              <a:latin typeface="Carlito"/>
              <a:cs typeface="Carlito"/>
            </a:endParaRPr>
          </a:p>
          <a:p>
            <a:pPr marL="12700" marR="5080" algn="just">
              <a:spcBef>
                <a:spcPts val="5"/>
              </a:spcBef>
            </a:pPr>
            <a:r>
              <a:rPr lang="es-CL" spc="-15" dirty="0">
                <a:latin typeface="Carlito"/>
                <a:cs typeface="Carlito"/>
              </a:rPr>
              <a:t>Mayas, </a:t>
            </a:r>
            <a:r>
              <a:rPr lang="es-CL" spc="-10" dirty="0">
                <a:latin typeface="Carlito"/>
                <a:cs typeface="Carlito"/>
              </a:rPr>
              <a:t>Aztecas </a:t>
            </a:r>
            <a:r>
              <a:rPr lang="es-CL" dirty="0">
                <a:latin typeface="Carlito"/>
                <a:cs typeface="Carlito"/>
              </a:rPr>
              <a:t>e </a:t>
            </a:r>
            <a:r>
              <a:rPr lang="es-CL" spc="-5" dirty="0">
                <a:latin typeface="Carlito"/>
                <a:cs typeface="Carlito"/>
              </a:rPr>
              <a:t>Incas, </a:t>
            </a:r>
            <a:r>
              <a:rPr lang="es-CL" spc="-10" dirty="0">
                <a:latin typeface="Carlito"/>
                <a:cs typeface="Carlito"/>
              </a:rPr>
              <a:t>lograron </a:t>
            </a:r>
            <a:r>
              <a:rPr lang="es-CL" spc="-5" dirty="0">
                <a:latin typeface="Carlito"/>
                <a:cs typeface="Carlito"/>
              </a:rPr>
              <a:t>un </a:t>
            </a:r>
            <a:r>
              <a:rPr lang="es-CL" spc="-10" dirty="0">
                <a:latin typeface="Carlito"/>
                <a:cs typeface="Carlito"/>
              </a:rPr>
              <a:t>conocimiento </a:t>
            </a:r>
            <a:r>
              <a:rPr lang="es-CL" spc="-5" dirty="0">
                <a:latin typeface="Carlito"/>
                <a:cs typeface="Carlito"/>
              </a:rPr>
              <a:t>de las </a:t>
            </a:r>
            <a:r>
              <a:rPr lang="es-CL" spc="-10" dirty="0">
                <a:latin typeface="Carlito"/>
                <a:cs typeface="Carlito"/>
              </a:rPr>
              <a:t>estrellas  sobresaliente, </a:t>
            </a:r>
            <a:r>
              <a:rPr lang="es-CL" dirty="0">
                <a:latin typeface="Carlito"/>
                <a:cs typeface="Carlito"/>
              </a:rPr>
              <a:t>es </a:t>
            </a:r>
            <a:r>
              <a:rPr lang="es-CL" spc="-30" dirty="0">
                <a:latin typeface="Carlito"/>
                <a:cs typeface="Carlito"/>
              </a:rPr>
              <a:t>decir, </a:t>
            </a:r>
            <a:r>
              <a:rPr lang="es-CL" spc="-5" dirty="0">
                <a:latin typeface="Carlito"/>
                <a:cs typeface="Carlito"/>
              </a:rPr>
              <a:t>de </a:t>
            </a:r>
            <a:r>
              <a:rPr lang="es-CL" dirty="0">
                <a:latin typeface="Carlito"/>
                <a:cs typeface="Carlito"/>
              </a:rPr>
              <a:t>la </a:t>
            </a:r>
            <a:r>
              <a:rPr lang="es-CL" spc="-10" dirty="0">
                <a:latin typeface="Carlito"/>
                <a:cs typeface="Carlito"/>
              </a:rPr>
              <a:t>Astronomía. Incluso, </a:t>
            </a:r>
            <a:r>
              <a:rPr lang="es-CL" spc="-5" dirty="0">
                <a:latin typeface="Carlito"/>
                <a:cs typeface="Carlito"/>
              </a:rPr>
              <a:t>sin </a:t>
            </a:r>
            <a:r>
              <a:rPr lang="es-CL" spc="-10" dirty="0">
                <a:latin typeface="Carlito"/>
                <a:cs typeface="Carlito"/>
              </a:rPr>
              <a:t>instrumento </a:t>
            </a:r>
            <a:r>
              <a:rPr lang="es-CL" spc="-5" dirty="0">
                <a:latin typeface="Carlito"/>
                <a:cs typeface="Carlito"/>
              </a:rPr>
              <a:t>de  medición </a:t>
            </a:r>
            <a:r>
              <a:rPr lang="es-CL" dirty="0">
                <a:latin typeface="Carlito"/>
                <a:cs typeface="Carlito"/>
              </a:rPr>
              <a:t>y </a:t>
            </a:r>
            <a:r>
              <a:rPr lang="es-CL" spc="-5" dirty="0">
                <a:latin typeface="Carlito"/>
                <a:cs typeface="Carlito"/>
              </a:rPr>
              <a:t>solo </a:t>
            </a:r>
            <a:r>
              <a:rPr lang="es-CL" spc="-10" dirty="0">
                <a:latin typeface="Carlito"/>
                <a:cs typeface="Carlito"/>
              </a:rPr>
              <a:t>mediante </a:t>
            </a:r>
            <a:r>
              <a:rPr lang="es-CL" spc="-5" dirty="0">
                <a:latin typeface="Carlito"/>
                <a:cs typeface="Carlito"/>
              </a:rPr>
              <a:t>la observación, </a:t>
            </a:r>
            <a:r>
              <a:rPr lang="es-CL" spc="-15" dirty="0">
                <a:latin typeface="Carlito"/>
                <a:cs typeface="Carlito"/>
              </a:rPr>
              <a:t>lograron </a:t>
            </a:r>
            <a:r>
              <a:rPr lang="es-CL" spc="-10" dirty="0">
                <a:latin typeface="Carlito"/>
                <a:cs typeface="Carlito"/>
              </a:rPr>
              <a:t>descifrar </a:t>
            </a:r>
            <a:r>
              <a:rPr lang="es-CL" spc="-5" dirty="0">
                <a:latin typeface="Carlito"/>
                <a:cs typeface="Carlito"/>
              </a:rPr>
              <a:t>la  </a:t>
            </a:r>
            <a:r>
              <a:rPr lang="es-CL" spc="-10" dirty="0">
                <a:latin typeface="Carlito"/>
                <a:cs typeface="Carlito"/>
              </a:rPr>
              <a:t>duración </a:t>
            </a:r>
            <a:r>
              <a:rPr lang="es-CL" spc="-5" dirty="0">
                <a:latin typeface="Carlito"/>
                <a:cs typeface="Carlito"/>
              </a:rPr>
              <a:t>del </a:t>
            </a:r>
            <a:r>
              <a:rPr lang="es-CL" dirty="0">
                <a:latin typeface="Carlito"/>
                <a:cs typeface="Carlito"/>
              </a:rPr>
              <a:t>año </a:t>
            </a:r>
            <a:r>
              <a:rPr lang="es-CL" spc="-35" dirty="0">
                <a:latin typeface="Carlito"/>
                <a:cs typeface="Carlito"/>
              </a:rPr>
              <a:t>solar, </a:t>
            </a:r>
            <a:r>
              <a:rPr lang="es-CL" spc="-5" dirty="0">
                <a:latin typeface="Carlito"/>
                <a:cs typeface="Carlito"/>
              </a:rPr>
              <a:t>de los eclipses, </a:t>
            </a:r>
            <a:r>
              <a:rPr lang="es-CL" spc="-10" dirty="0">
                <a:latin typeface="Carlito"/>
                <a:cs typeface="Carlito"/>
              </a:rPr>
              <a:t>conocer </a:t>
            </a:r>
            <a:r>
              <a:rPr lang="es-CL" spc="-5" dirty="0">
                <a:latin typeface="Carlito"/>
                <a:cs typeface="Carlito"/>
              </a:rPr>
              <a:t>las </a:t>
            </a:r>
            <a:r>
              <a:rPr lang="es-CL" spc="-10" dirty="0">
                <a:latin typeface="Carlito"/>
                <a:cs typeface="Carlito"/>
              </a:rPr>
              <a:t>estaciones </a:t>
            </a:r>
            <a:r>
              <a:rPr lang="es-CL" spc="-5" dirty="0">
                <a:latin typeface="Carlito"/>
                <a:cs typeface="Carlito"/>
              </a:rPr>
              <a:t>del </a:t>
            </a:r>
            <a:r>
              <a:rPr lang="es-CL" dirty="0">
                <a:latin typeface="Carlito"/>
                <a:cs typeface="Carlito"/>
              </a:rPr>
              <a:t>año  y </a:t>
            </a:r>
            <a:r>
              <a:rPr lang="es-CL" spc="-10" dirty="0">
                <a:latin typeface="Carlito"/>
                <a:cs typeface="Carlito"/>
              </a:rPr>
              <a:t>relacionar </a:t>
            </a:r>
            <a:r>
              <a:rPr lang="es-CL" spc="-5" dirty="0">
                <a:latin typeface="Carlito"/>
                <a:cs typeface="Carlito"/>
              </a:rPr>
              <a:t>los fenómenos </a:t>
            </a:r>
            <a:r>
              <a:rPr lang="es-CL" spc="-10" dirty="0">
                <a:latin typeface="Carlito"/>
                <a:cs typeface="Carlito"/>
              </a:rPr>
              <a:t>astrales con </a:t>
            </a:r>
            <a:r>
              <a:rPr lang="es-CL" spc="-5" dirty="0">
                <a:latin typeface="Carlito"/>
                <a:cs typeface="Carlito"/>
              </a:rPr>
              <a:t>los </a:t>
            </a:r>
            <a:r>
              <a:rPr lang="es-CL" spc="-10" dirty="0">
                <a:latin typeface="Carlito"/>
                <a:cs typeface="Carlito"/>
              </a:rPr>
              <a:t>ciclos </a:t>
            </a:r>
            <a:r>
              <a:rPr lang="es-CL" spc="-5" dirty="0">
                <a:latin typeface="Carlito"/>
                <a:cs typeface="Carlito"/>
              </a:rPr>
              <a:t>de la</a:t>
            </a:r>
            <a:r>
              <a:rPr lang="es-CL" spc="114" dirty="0">
                <a:latin typeface="Carlito"/>
                <a:cs typeface="Carlito"/>
              </a:rPr>
              <a:t> </a:t>
            </a:r>
            <a:r>
              <a:rPr lang="es-CL" spc="-10" dirty="0">
                <a:latin typeface="Carlito"/>
                <a:cs typeface="Carlito"/>
              </a:rPr>
              <a:t>naturaleza.</a:t>
            </a:r>
            <a:endParaRPr lang="es-CL" dirty="0">
              <a:latin typeface="Carlito"/>
              <a:cs typeface="Carlito"/>
            </a:endParaRPr>
          </a:p>
          <a:p>
            <a:pPr marL="12700" marR="5080" algn="just">
              <a:spcBef>
                <a:spcPts val="5"/>
              </a:spcBef>
            </a:pPr>
            <a:endParaRPr lang="es-CL" dirty="0">
              <a:latin typeface="Carlito"/>
              <a:cs typeface="Carlito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87636" y="442190"/>
            <a:ext cx="35744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/>
              <a:t>Religión</a:t>
            </a:r>
          </a:p>
          <a:p>
            <a:pPr algn="just"/>
            <a:r>
              <a:rPr lang="es-CL" dirty="0"/>
              <a:t>Los tres pueblos fueron politeístas. Todos ellos creyeron y realizaron rituales para sus dioses.</a:t>
            </a:r>
          </a:p>
          <a:p>
            <a:pPr algn="just"/>
            <a:r>
              <a:rPr lang="es-CL" dirty="0"/>
              <a:t>Muchos de estos se relacionaban con la naturaleza o fenómenos naturales. Los tres pueblos tenían su propio mito de la creación del hombre por los dioses.</a:t>
            </a:r>
          </a:p>
          <a:p>
            <a:endParaRPr lang="es-CL" dirty="0"/>
          </a:p>
        </p:txBody>
      </p:sp>
      <p:sp>
        <p:nvSpPr>
          <p:cNvPr id="15" name="object 3"/>
          <p:cNvSpPr/>
          <p:nvPr/>
        </p:nvSpPr>
        <p:spPr>
          <a:xfrm>
            <a:off x="5031001" y="2331365"/>
            <a:ext cx="2217960" cy="129506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6941423" y="2314318"/>
            <a:ext cx="1664052" cy="1322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/>
        </p:nvSpPr>
        <p:spPr>
          <a:xfrm>
            <a:off x="5538354" y="3636818"/>
            <a:ext cx="2524991" cy="10882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15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490637" y="453597"/>
            <a:ext cx="3730360" cy="2570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907305" y="466898"/>
            <a:ext cx="2289561" cy="152474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6052085" y="2069094"/>
            <a:ext cx="2481072" cy="2286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7196866" y="466898"/>
            <a:ext cx="1527586" cy="149601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22731" y="2854397"/>
            <a:ext cx="1867178" cy="190259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2260004" y="2475288"/>
            <a:ext cx="3965165" cy="2281707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180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467591" y="384462"/>
            <a:ext cx="3819090" cy="4208319"/>
          </a:xfrm>
          <a:prstGeom prst="rect">
            <a:avLst/>
          </a:prstGeom>
          <a:blipFill>
            <a:blip r:embed="rId3" cstate="print"/>
            <a:srcRect/>
            <a:stretch>
              <a:fillRect l="-6249" r="-721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5014499" y="597398"/>
            <a:ext cx="3537220" cy="189122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865740" y="2895323"/>
            <a:ext cx="3685979" cy="141690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4865740" y="2741434"/>
            <a:ext cx="1101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MAYA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856672" y="3510255"/>
            <a:ext cx="1101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AZTECA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902676" y="3971921"/>
            <a:ext cx="1101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INCA</a:t>
            </a:r>
          </a:p>
        </p:txBody>
      </p:sp>
    </p:spTree>
    <p:extLst>
      <p:ext uri="{BB962C8B-B14F-4D97-AF65-F5344CB8AC3E}">
        <p14:creationId xmlns:p14="http://schemas.microsoft.com/office/powerpoint/2010/main" val="326116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muchas</a:t>
            </a:r>
            <a:endParaRPr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8;p41"/>
          <p:cNvSpPr txBox="1">
            <a:spLocks/>
          </p:cNvSpPr>
          <p:nvPr/>
        </p:nvSpPr>
        <p:spPr>
          <a:xfrm>
            <a:off x="2838275" y="2549719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ncert One"/>
              <a:buNone/>
              <a:defRPr sz="7200" b="0" i="0" u="none" strike="noStrike" cap="none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/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OBSERVA EL SIGUIENTE VIDEO:</a:t>
            </a:r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1569027" y="1283875"/>
            <a:ext cx="6577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hlinkClick r:id="rId3"/>
              </a:rPr>
              <a:t>https://www.youtube.com/watch?v=A6wpJFvxiUU&amp;ab_channel=FernandaGamboa</a:t>
            </a:r>
            <a:endParaRPr lang="es-CL" sz="2400" dirty="0"/>
          </a:p>
          <a:p>
            <a:endParaRPr lang="es-CL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408113" y="424824"/>
            <a:ext cx="3583122" cy="614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CL" altLang="es-CL" dirty="0"/>
              <a:t>Ubicación Geográfica</a:t>
            </a:r>
          </a:p>
        </p:txBody>
      </p:sp>
      <p:sp>
        <p:nvSpPr>
          <p:cNvPr id="14" name="object 3"/>
          <p:cNvSpPr/>
          <p:nvPr/>
        </p:nvSpPr>
        <p:spPr>
          <a:xfrm>
            <a:off x="529937" y="883758"/>
            <a:ext cx="3676489" cy="205686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/>
          <p:nvPr/>
        </p:nvSpPr>
        <p:spPr>
          <a:xfrm>
            <a:off x="1481906" y="2566554"/>
            <a:ext cx="1772550" cy="229639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4831773" y="424824"/>
            <a:ext cx="3827437" cy="557769"/>
          </a:xfrm>
          <a:prstGeom prst="rect">
            <a:avLst/>
          </a:prstGeom>
          <a:blipFill>
            <a:blip r:embed="rId5" cstate="print"/>
            <a:srcRect/>
            <a:stretch>
              <a:fillRect l="-1" r="-18192" b="-34287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5060729" y="1039621"/>
            <a:ext cx="3369523" cy="363836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08935" y="424824"/>
            <a:ext cx="3679507" cy="614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altLang="es-CL" dirty="0"/>
              <a:t>Organización Política</a:t>
            </a:r>
            <a:endParaRPr lang="es-CL" altLang="es-CL" dirty="0"/>
          </a:p>
        </p:txBody>
      </p:sp>
      <p:sp>
        <p:nvSpPr>
          <p:cNvPr id="16" name="object 3"/>
          <p:cNvSpPr/>
          <p:nvPr/>
        </p:nvSpPr>
        <p:spPr>
          <a:xfrm>
            <a:off x="529935" y="945572"/>
            <a:ext cx="3658507" cy="256655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ORGANIZACIÓN POLÍTICA DE LOS MAYAS » Su formación y esquem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048" y="3038640"/>
            <a:ext cx="2130425" cy="21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902916" y="611861"/>
            <a:ext cx="36991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i="1" dirty="0"/>
              <a:t>En el centro del vasto Imperio Inca, se encontraba el Cusco, sede del poder político, administrativo y religioso del Imperio, y residencia del gobernante supremo, conocido como Sapa Inca, quien estaba revestido de un poder  absoluto y era venerado como hijo del dios sol.</a:t>
            </a:r>
          </a:p>
        </p:txBody>
      </p:sp>
      <p:pic>
        <p:nvPicPr>
          <p:cNvPr id="1028" name="Picture 4" descr="ORGANIZACIÓN POLÍTICA INCA » Características de un sistema teocrátic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916" y="2410691"/>
            <a:ext cx="3731929" cy="2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6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rarquía maya | Culturas prehispanicas de mexico, Cultura olmeca,  Civilizaciones prehispanica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046" y="424824"/>
            <a:ext cx="2805165" cy="42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696191" y="424824"/>
            <a:ext cx="3295043" cy="406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altLang="es-CL" sz="2000" dirty="0"/>
              <a:t>Organización Social</a:t>
            </a:r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3"/>
          <p:cNvSpPr/>
          <p:nvPr/>
        </p:nvSpPr>
        <p:spPr>
          <a:xfrm>
            <a:off x="467591" y="831273"/>
            <a:ext cx="3823854" cy="217376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467591" y="3052400"/>
            <a:ext cx="5268191" cy="160322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95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/>
          <p:cNvSpPr/>
          <p:nvPr/>
        </p:nvSpPr>
        <p:spPr>
          <a:xfrm>
            <a:off x="4595582" y="383665"/>
            <a:ext cx="4319819" cy="1230701"/>
          </a:xfrm>
          <a:prstGeom prst="rect">
            <a:avLst/>
          </a:prstGeom>
          <a:blipFill>
            <a:blip r:embed="rId3" cstate="print"/>
            <a:srcRect/>
            <a:stretch>
              <a:fillRect t="-185722" r="-64872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1563999" y="384219"/>
            <a:ext cx="3455863" cy="614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altLang="es-CL" sz="2400" dirty="0"/>
              <a:t>Economía</a:t>
            </a:r>
          </a:p>
        </p:txBody>
      </p:sp>
      <p:sp>
        <p:nvSpPr>
          <p:cNvPr id="14" name="object 3"/>
          <p:cNvSpPr/>
          <p:nvPr/>
        </p:nvSpPr>
        <p:spPr>
          <a:xfrm>
            <a:off x="453543" y="691619"/>
            <a:ext cx="4214167" cy="269581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60385" y="2152164"/>
            <a:ext cx="6330695" cy="268986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Chinampas: eco-tecnología azteca de vanguardia. - Ciencia Históric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343" y="1155523"/>
            <a:ext cx="2724406" cy="153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4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175573" y="876804"/>
            <a:ext cx="5226627" cy="448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-CL" altLang="es-CL" sz="2000" dirty="0">
                <a:solidFill>
                  <a:schemeClr val="folHlink"/>
                </a:solidFill>
              </a:rPr>
              <a:t>Religión</a:t>
            </a:r>
          </a:p>
        </p:txBody>
      </p:sp>
      <p:sp>
        <p:nvSpPr>
          <p:cNvPr id="6" name="object 2"/>
          <p:cNvSpPr/>
          <p:nvPr/>
        </p:nvSpPr>
        <p:spPr>
          <a:xfrm>
            <a:off x="2316084" y="1290227"/>
            <a:ext cx="4676998" cy="334423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175573" y="876804"/>
            <a:ext cx="5226627" cy="448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-CL" altLang="es-CL" sz="2000" dirty="0">
                <a:solidFill>
                  <a:schemeClr val="folHlink"/>
                </a:solidFill>
              </a:rPr>
              <a:t>Religión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2323659" y="1325012"/>
            <a:ext cx="4679569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El pueblo </a:t>
            </a:r>
            <a:r>
              <a:rPr spc="-10" dirty="0">
                <a:latin typeface="Carlito"/>
                <a:cs typeface="Carlito"/>
              </a:rPr>
              <a:t>inca </a:t>
            </a:r>
            <a:r>
              <a:rPr spc="-15" dirty="0">
                <a:latin typeface="Carlito"/>
                <a:cs typeface="Carlito"/>
              </a:rPr>
              <a:t>era </a:t>
            </a:r>
            <a:r>
              <a:rPr spc="-10" dirty="0">
                <a:latin typeface="Carlito"/>
                <a:cs typeface="Carlito"/>
              </a:rPr>
              <a:t>profundamente </a:t>
            </a:r>
            <a:r>
              <a:rPr spc="-5" dirty="0">
                <a:latin typeface="Carlito"/>
                <a:cs typeface="Carlito"/>
              </a:rPr>
              <a:t>religioso. </a:t>
            </a:r>
            <a:r>
              <a:rPr spc="-15" dirty="0">
                <a:latin typeface="Carlito"/>
                <a:cs typeface="Carlito"/>
              </a:rPr>
              <a:t>Esta </a:t>
            </a:r>
            <a:r>
              <a:rPr spc="-5" dirty="0">
                <a:latin typeface="Carlito"/>
                <a:cs typeface="Carlito"/>
              </a:rPr>
              <a:t>religión </a:t>
            </a:r>
            <a:r>
              <a:rPr spc="-15" dirty="0">
                <a:latin typeface="Carlito"/>
                <a:cs typeface="Carlito"/>
              </a:rPr>
              <a:t>era </a:t>
            </a:r>
            <a:r>
              <a:rPr spc="-5" dirty="0">
                <a:latin typeface="Carlito"/>
                <a:cs typeface="Carlito"/>
              </a:rPr>
              <a:t>de  </a:t>
            </a:r>
            <a:r>
              <a:rPr spc="-15" dirty="0">
                <a:latin typeface="Carlito"/>
                <a:cs typeface="Carlito"/>
              </a:rPr>
              <a:t>carácter politeísta </a:t>
            </a:r>
            <a:r>
              <a:rPr dirty="0">
                <a:latin typeface="Carlito"/>
                <a:cs typeface="Carlito"/>
              </a:rPr>
              <a:t>y se basaba en el </a:t>
            </a:r>
            <a:r>
              <a:rPr spc="-10" dirty="0">
                <a:latin typeface="Carlito"/>
                <a:cs typeface="Carlito"/>
              </a:rPr>
              <a:t>culto </a:t>
            </a:r>
            <a:r>
              <a:rPr dirty="0">
                <a:latin typeface="Carlito"/>
                <a:cs typeface="Carlito"/>
              </a:rPr>
              <a:t>a </a:t>
            </a:r>
            <a:r>
              <a:rPr spc="-5" dirty="0">
                <a:latin typeface="Carlito"/>
                <a:cs typeface="Carlito"/>
              </a:rPr>
              <a:t>la </a:t>
            </a:r>
            <a:r>
              <a:rPr spc="-10" dirty="0">
                <a:latin typeface="Carlito"/>
                <a:cs typeface="Carlito"/>
              </a:rPr>
              <a:t>naturaleza </a:t>
            </a:r>
            <a:r>
              <a:rPr dirty="0">
                <a:latin typeface="Carlito"/>
                <a:cs typeface="Carlito"/>
              </a:rPr>
              <a:t>y a </a:t>
            </a:r>
            <a:r>
              <a:rPr spc="-5" dirty="0">
                <a:latin typeface="Carlito"/>
                <a:cs typeface="Carlito"/>
              </a:rPr>
              <a:t>los  antepasados. Sus dioses </a:t>
            </a:r>
            <a:r>
              <a:rPr spc="-10" dirty="0">
                <a:latin typeface="Carlito"/>
                <a:cs typeface="Carlito"/>
              </a:rPr>
              <a:t>estaban </a:t>
            </a:r>
            <a:r>
              <a:rPr spc="-5" dirty="0">
                <a:latin typeface="Carlito"/>
                <a:cs typeface="Carlito"/>
              </a:rPr>
              <a:t>asociados </a:t>
            </a:r>
            <a:r>
              <a:rPr dirty="0">
                <a:latin typeface="Carlito"/>
                <a:cs typeface="Carlito"/>
              </a:rPr>
              <a:t>a </a:t>
            </a:r>
            <a:r>
              <a:rPr spc="-5" dirty="0">
                <a:latin typeface="Carlito"/>
                <a:cs typeface="Carlito"/>
              </a:rPr>
              <a:t>seres </a:t>
            </a:r>
            <a:r>
              <a:rPr dirty="0">
                <a:latin typeface="Carlito"/>
                <a:cs typeface="Carlito"/>
              </a:rPr>
              <a:t>o </a:t>
            </a:r>
            <a:r>
              <a:rPr spc="-5" dirty="0">
                <a:latin typeface="Carlito"/>
                <a:cs typeface="Carlito"/>
              </a:rPr>
              <a:t>fuerzas de  la </a:t>
            </a:r>
            <a:r>
              <a:rPr spc="-10" dirty="0">
                <a:latin typeface="Carlito"/>
                <a:cs typeface="Carlito"/>
              </a:rPr>
              <a:t>naturaleza </a:t>
            </a:r>
            <a:r>
              <a:rPr dirty="0">
                <a:latin typeface="Carlito"/>
                <a:cs typeface="Carlito"/>
              </a:rPr>
              <a:t>y </a:t>
            </a:r>
            <a:r>
              <a:rPr spc="-5" dirty="0">
                <a:latin typeface="Carlito"/>
                <a:cs typeface="Carlito"/>
              </a:rPr>
              <a:t>cada </a:t>
            </a:r>
            <a:r>
              <a:rPr spc="-10" dirty="0">
                <a:latin typeface="Carlito"/>
                <a:cs typeface="Carlito"/>
              </a:rPr>
              <a:t>ayllu contaba con </a:t>
            </a:r>
            <a:r>
              <a:rPr dirty="0">
                <a:latin typeface="Carlito"/>
                <a:cs typeface="Carlito"/>
              </a:rPr>
              <a:t>sus </a:t>
            </a:r>
            <a:r>
              <a:rPr spc="-10" dirty="0">
                <a:latin typeface="Carlito"/>
                <a:cs typeface="Carlito"/>
              </a:rPr>
              <a:t>propios </a:t>
            </a:r>
            <a:r>
              <a:rPr spc="-5" dirty="0">
                <a:latin typeface="Carlito"/>
                <a:cs typeface="Carlito"/>
              </a:rPr>
              <a:t>antepasados  </a:t>
            </a:r>
            <a:r>
              <a:rPr spc="-10" dirty="0">
                <a:latin typeface="Carlito"/>
                <a:cs typeface="Carlito"/>
              </a:rPr>
              <a:t>protectores.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2485023" y="2488676"/>
            <a:ext cx="4356840" cy="191491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33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175573" y="876804"/>
            <a:ext cx="5226627" cy="448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-CL" altLang="es-CL" sz="2000" dirty="0">
                <a:solidFill>
                  <a:schemeClr val="folHlink"/>
                </a:solidFill>
              </a:rPr>
              <a:t>Desarrollo Cultural</a:t>
            </a:r>
          </a:p>
        </p:txBody>
      </p:sp>
      <p:sp>
        <p:nvSpPr>
          <p:cNvPr id="9" name="object 2"/>
          <p:cNvSpPr/>
          <p:nvPr/>
        </p:nvSpPr>
        <p:spPr>
          <a:xfrm>
            <a:off x="2298490" y="1325012"/>
            <a:ext cx="4693980" cy="297113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595665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693</Words>
  <Application>Microsoft Office PowerPoint</Application>
  <PresentationFormat>Presentación en pantalla (16:9)</PresentationFormat>
  <Paragraphs>43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Carlito</vt:lpstr>
      <vt:lpstr>Arial</vt:lpstr>
      <vt:lpstr>Concert One</vt:lpstr>
      <vt:lpstr>Coming Soon</vt:lpstr>
      <vt:lpstr>Roboto Mono Regular</vt:lpstr>
      <vt:lpstr>Notebook Lesson</vt:lpstr>
      <vt:lpstr>“Imperio Inca, Maya, Azteca” </vt:lpstr>
      <vt:lpstr>OBSERVA EL SIGUIENTE VIDEO:</vt:lpstr>
      <vt:lpstr>Ubicación Geográfica</vt:lpstr>
      <vt:lpstr>Organización Política</vt:lpstr>
      <vt:lpstr>Organización Social</vt:lpstr>
      <vt:lpstr>Economía</vt:lpstr>
      <vt:lpstr>Religión</vt:lpstr>
      <vt:lpstr>Religión</vt:lpstr>
      <vt:lpstr>Desarrollo Cultural</vt:lpstr>
      <vt:lpstr>Desarrollo Cultural</vt:lpstr>
      <vt:lpstr>¿EN QUÉ SE PARECÍAN Y SE DIFERENCIABAN LAS CIVILIZACIONES AMERICANAS?</vt:lpstr>
      <vt:lpstr>Económico</vt:lpstr>
      <vt:lpstr>Presentación de PowerPoint</vt:lpstr>
      <vt:lpstr>Presentación de PowerPoint</vt:lpstr>
      <vt:lpstr>Presentación de PowerPoint</vt:lpstr>
      <vt:lpstr>muchas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LAS PLANTAS PARA LOS SERES VIVOS</dc:title>
  <dc:creator>Orlando</dc:creator>
  <cp:lastModifiedBy>alonceu@gmail.com</cp:lastModifiedBy>
  <cp:revision>67</cp:revision>
  <dcterms:modified xsi:type="dcterms:W3CDTF">2021-04-06T14:20:35Z</dcterms:modified>
</cp:coreProperties>
</file>