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1"/>
  </p:notesMasterIdLst>
  <p:sldIdLst>
    <p:sldId id="256" r:id="rId2"/>
    <p:sldId id="257" r:id="rId3"/>
    <p:sldId id="258" r:id="rId4"/>
    <p:sldId id="311" r:id="rId5"/>
    <p:sldId id="310" r:id="rId6"/>
    <p:sldId id="301" r:id="rId7"/>
    <p:sldId id="259" r:id="rId8"/>
    <p:sldId id="309" r:id="rId9"/>
    <p:sldId id="268" r:id="rId10"/>
  </p:sldIdLst>
  <p:sldSz cx="9144000" cy="5143500" type="screen16x9"/>
  <p:notesSz cx="6858000" cy="9144000"/>
  <p:embeddedFontLst>
    <p:embeddedFont>
      <p:font typeface="Arial Black" panose="020B0A04020102020204" pitchFamily="34" charset="0"/>
      <p:bold r:id="rId12"/>
    </p:embeddedFont>
    <p:embeddedFont>
      <p:font typeface="Coming Soon" panose="020B0604020202020204" charset="0"/>
      <p:regular r:id="rId13"/>
    </p:embeddedFont>
    <p:embeddedFont>
      <p:font typeface="Concert One" panose="020B0604020202020204" charset="0"/>
      <p:regular r:id="rId14"/>
    </p:embeddedFont>
    <p:embeddedFont>
      <p:font typeface="Roboto Mono Regular"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855A70-28FB-4EF8-9D0A-1E54CF4789F0}">
  <a:tblStyle styleId="{EA855A70-28FB-4EF8-9D0A-1E54CF4789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6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151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67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26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4800" b="0">
                <a:solidFill>
                  <a:srgbClr val="595959"/>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59"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DbervabljE&amp;ab_channel=ProfesorFrancisc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UF_yHrFP1Ls&amp;t=61s&amp;ab_channel=AcademiaPlay" TargetMode="External"/><Relationship Id="rId4" Type="http://schemas.openxmlformats.org/officeDocument/2006/relationships/hyperlink" Target="https://www.youtube.com/watch?v=9LMlD7L4Vdk&amp;ab_channel=AcademiaPl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p>
            <a:pPr lvl="0"/>
            <a:r>
              <a:rPr lang="es-ES" sz="3600" dirty="0">
                <a:effectLst>
                  <a:outerShdw blurRad="38100" dist="38100" dir="2700000" algn="tl">
                    <a:srgbClr val="C0C0C0"/>
                  </a:outerShdw>
                </a:effectLst>
              </a:rPr>
              <a:t>“</a:t>
            </a:r>
            <a:r>
              <a:rPr lang="es-CL" sz="3600" dirty="0">
                <a:effectLst>
                  <a:outerShdw blurRad="38100" dist="38100" dir="2700000" algn="tl">
                    <a:srgbClr val="C0C0C0"/>
                  </a:outerShdw>
                </a:effectLst>
              </a:rPr>
              <a:t>Tradiciones que dieron origen  a la Europa Occidental” </a:t>
            </a:r>
            <a:endParaRPr lang="es-CL" sz="3600" dirty="0"/>
          </a:p>
        </p:txBody>
      </p:sp>
      <p:sp>
        <p:nvSpPr>
          <p:cNvPr id="178" name="Google Shape;178;p29"/>
          <p:cNvSpPr/>
          <p:nvPr/>
        </p:nvSpPr>
        <p:spPr>
          <a:xfrm>
            <a:off x="2640700" y="29292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5822625" y="288656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 name="CuadroTexto 2"/>
          <p:cNvSpPr txBox="1"/>
          <p:nvPr/>
        </p:nvSpPr>
        <p:spPr>
          <a:xfrm>
            <a:off x="3257775" y="3383523"/>
            <a:ext cx="4556189" cy="430887"/>
          </a:xfrm>
          <a:prstGeom prst="rect">
            <a:avLst/>
          </a:prstGeom>
          <a:noFill/>
        </p:spPr>
        <p:txBody>
          <a:bodyPr wrap="square" rtlCol="0">
            <a:spAutoFit/>
          </a:bodyPr>
          <a:lstStyle/>
          <a:p>
            <a:r>
              <a:rPr lang="es-CL" sz="1100" b="1" dirty="0"/>
              <a:t>Objetivo: </a:t>
            </a:r>
            <a:r>
              <a:rPr lang="es-CL" sz="1100" dirty="0"/>
              <a:t>Conocer  las tradiciones que dieron origen  a la Europa Occidental  considerando cambios y continuidad</a:t>
            </a:r>
          </a:p>
        </p:txBody>
      </p:sp>
      <p:sp>
        <p:nvSpPr>
          <p:cNvPr id="6" name="CuadroTexto 5"/>
          <p:cNvSpPr txBox="1"/>
          <p:nvPr/>
        </p:nvSpPr>
        <p:spPr>
          <a:xfrm>
            <a:off x="1622057" y="3591272"/>
            <a:ext cx="1585173" cy="553998"/>
          </a:xfrm>
          <a:prstGeom prst="rect">
            <a:avLst/>
          </a:prstGeom>
          <a:noFill/>
        </p:spPr>
        <p:txBody>
          <a:bodyPr wrap="square" rtlCol="0">
            <a:spAutoFit/>
          </a:bodyPr>
          <a:lstStyle/>
          <a:p>
            <a:pPr algn="ctr"/>
            <a:r>
              <a:rPr lang="es-CL" sz="1600" dirty="0"/>
              <a:t>8° BÁSICO</a:t>
            </a:r>
          </a:p>
          <a:p>
            <a:endParaRPr lang="es-CL" dirty="0"/>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2511" y="3878662"/>
            <a:ext cx="784263" cy="783150"/>
          </a:xfrm>
          <a:prstGeom prst="rect">
            <a:avLst/>
          </a:prstGeom>
        </p:spPr>
      </p:pic>
      <p:sp>
        <p:nvSpPr>
          <p:cNvPr id="8" name="CuadroTexto 7"/>
          <p:cNvSpPr txBox="1"/>
          <p:nvPr/>
        </p:nvSpPr>
        <p:spPr>
          <a:xfrm>
            <a:off x="4696691" y="3994510"/>
            <a:ext cx="4000500" cy="307777"/>
          </a:xfrm>
          <a:prstGeom prst="rect">
            <a:avLst/>
          </a:prstGeom>
          <a:noFill/>
        </p:spPr>
        <p:txBody>
          <a:bodyPr wrap="square" rtlCol="0">
            <a:spAutoFit/>
          </a:bodyPr>
          <a:lstStyle/>
          <a:p>
            <a:r>
              <a:rPr lang="es-CL" dirty="0"/>
              <a:t>Historia, Geografía y Cs. Sociales</a:t>
            </a:r>
          </a:p>
        </p:txBody>
      </p:sp>
      <p:sp>
        <p:nvSpPr>
          <p:cNvPr id="2" name="CuadroTexto 1">
            <a:extLst>
              <a:ext uri="{FF2B5EF4-FFF2-40B4-BE49-F238E27FC236}">
                <a16:creationId xmlns:a16="http://schemas.microsoft.com/office/drawing/2014/main" id="{2860601A-8E29-4749-92AA-0E582CF28122}"/>
              </a:ext>
            </a:extLst>
          </p:cNvPr>
          <p:cNvSpPr txBox="1"/>
          <p:nvPr/>
        </p:nvSpPr>
        <p:spPr>
          <a:xfrm>
            <a:off x="6039293" y="1052623"/>
            <a:ext cx="1435395" cy="307777"/>
          </a:xfrm>
          <a:prstGeom prst="rect">
            <a:avLst/>
          </a:prstGeom>
          <a:noFill/>
        </p:spPr>
        <p:txBody>
          <a:bodyPr wrap="square" rtlCol="0">
            <a:spAutoFit/>
          </a:bodyPr>
          <a:lstStyle/>
          <a:p>
            <a:r>
              <a:rPr lang="es-MX" dirty="0"/>
              <a:t>05.04.2021</a:t>
            </a:r>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lvl="0"/>
            <a:r>
              <a:rPr lang="es-CL" dirty="0"/>
              <a:t>OBSERVA EL SIGUIENTE VIDEO:</a:t>
            </a:r>
            <a:endParaRPr dirty="0"/>
          </a:p>
        </p:txBody>
      </p:sp>
      <p:sp>
        <p:nvSpPr>
          <p:cNvPr id="3" name="CuadroTexto 2"/>
          <p:cNvSpPr txBox="1"/>
          <p:nvPr/>
        </p:nvSpPr>
        <p:spPr>
          <a:xfrm>
            <a:off x="1569027" y="1283875"/>
            <a:ext cx="6577445" cy="830997"/>
          </a:xfrm>
          <a:prstGeom prst="rect">
            <a:avLst/>
          </a:prstGeom>
          <a:noFill/>
        </p:spPr>
        <p:txBody>
          <a:bodyPr wrap="square" rtlCol="0">
            <a:spAutoFit/>
          </a:bodyPr>
          <a:lstStyle/>
          <a:p>
            <a:r>
              <a:rPr lang="es-CL" sz="2400" dirty="0">
                <a:hlinkClick r:id="rId3"/>
              </a:rPr>
              <a:t>https://www.youtube.com/watch?v=kDbervabljE&amp;ab_channel=ProfesorFrancisco</a:t>
            </a:r>
            <a:endParaRPr lang="es-CL" sz="2400" dirty="0"/>
          </a:p>
        </p:txBody>
      </p:sp>
      <p:sp>
        <p:nvSpPr>
          <p:cNvPr id="4" name="CuadroTexto 3"/>
          <p:cNvSpPr txBox="1"/>
          <p:nvPr/>
        </p:nvSpPr>
        <p:spPr>
          <a:xfrm>
            <a:off x="1569026" y="2413020"/>
            <a:ext cx="6577445" cy="1200329"/>
          </a:xfrm>
          <a:prstGeom prst="rect">
            <a:avLst/>
          </a:prstGeom>
          <a:noFill/>
        </p:spPr>
        <p:txBody>
          <a:bodyPr wrap="square" rtlCol="0">
            <a:spAutoFit/>
          </a:bodyPr>
          <a:lstStyle/>
          <a:p>
            <a:r>
              <a:rPr lang="es-CL" sz="2400" dirty="0">
                <a:hlinkClick r:id="rId4"/>
              </a:rPr>
              <a:t>https://www.youtube.com/watch?v=9LMlD7L4Vdk&amp;ab_channel=AcademiaPlay</a:t>
            </a:r>
            <a:endParaRPr lang="es-CL" sz="2400" dirty="0"/>
          </a:p>
          <a:p>
            <a:endParaRPr lang="es-CL" sz="2400" dirty="0"/>
          </a:p>
        </p:txBody>
      </p:sp>
      <p:sp>
        <p:nvSpPr>
          <p:cNvPr id="7" name="CuadroTexto 6"/>
          <p:cNvSpPr txBox="1"/>
          <p:nvPr/>
        </p:nvSpPr>
        <p:spPr>
          <a:xfrm>
            <a:off x="1569026" y="3417475"/>
            <a:ext cx="6577445" cy="1200329"/>
          </a:xfrm>
          <a:prstGeom prst="rect">
            <a:avLst/>
          </a:prstGeom>
          <a:noFill/>
        </p:spPr>
        <p:txBody>
          <a:bodyPr wrap="square" rtlCol="0">
            <a:spAutoFit/>
          </a:bodyPr>
          <a:lstStyle/>
          <a:p>
            <a:r>
              <a:rPr lang="es-CL" sz="2400" dirty="0">
                <a:hlinkClick r:id="rId5"/>
              </a:rPr>
              <a:t>https://www.youtube.com/watch?v=UF_yHrFP1Ls&amp;t=61s&amp;ab_channel=AcademiaPlay</a:t>
            </a:r>
            <a:endParaRPr lang="es-CL" sz="2400" dirty="0"/>
          </a:p>
          <a:p>
            <a:pPr algn="r"/>
            <a:endParaRPr lang="es-C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lgn="ctr"/>
            <a:r>
              <a:rPr lang="es-CL" altLang="es-CL" dirty="0"/>
              <a:t>La Antigua Grecia</a:t>
            </a:r>
          </a:p>
        </p:txBody>
      </p:sp>
      <p:sp>
        <p:nvSpPr>
          <p:cNvPr id="6" name="CuadroTexto 5"/>
          <p:cNvSpPr txBox="1"/>
          <p:nvPr/>
        </p:nvSpPr>
        <p:spPr>
          <a:xfrm>
            <a:off x="581890" y="885732"/>
            <a:ext cx="3409343" cy="307777"/>
          </a:xfrm>
          <a:prstGeom prst="rect">
            <a:avLst/>
          </a:prstGeom>
          <a:noFill/>
        </p:spPr>
        <p:txBody>
          <a:bodyPr wrap="square" rtlCol="0">
            <a:spAutoFit/>
          </a:bodyPr>
          <a:lstStyle/>
          <a:p>
            <a:pPr algn="ctr"/>
            <a:r>
              <a:rPr lang="es-CL" b="1" dirty="0">
                <a:latin typeface="Adobe Gothic Std B" panose="020B0800000000000000" pitchFamily="34" charset="-128"/>
                <a:ea typeface="Adobe Gothic Std B" panose="020B0800000000000000" pitchFamily="34" charset="-128"/>
              </a:rPr>
              <a:t>GERMEN CULTURA OCCIDENTAL</a:t>
            </a:r>
          </a:p>
        </p:txBody>
      </p:sp>
      <p:sp>
        <p:nvSpPr>
          <p:cNvPr id="7" name="CuadroTexto 6"/>
          <p:cNvSpPr txBox="1"/>
          <p:nvPr/>
        </p:nvSpPr>
        <p:spPr>
          <a:xfrm>
            <a:off x="598039" y="1193509"/>
            <a:ext cx="3491346" cy="307777"/>
          </a:xfrm>
          <a:prstGeom prst="rect">
            <a:avLst/>
          </a:prstGeom>
          <a:noFill/>
        </p:spPr>
        <p:txBody>
          <a:bodyPr wrap="square" rtlCol="0">
            <a:spAutoFit/>
          </a:bodyPr>
          <a:lstStyle/>
          <a:p>
            <a:pPr algn="ctr"/>
            <a:r>
              <a:rPr lang="es-CL" dirty="0"/>
              <a:t>Se distinguen 4 periodos</a:t>
            </a:r>
          </a:p>
        </p:txBody>
      </p:sp>
      <p:sp>
        <p:nvSpPr>
          <p:cNvPr id="8" name="CuadroTexto 7"/>
          <p:cNvSpPr txBox="1"/>
          <p:nvPr/>
        </p:nvSpPr>
        <p:spPr>
          <a:xfrm>
            <a:off x="804394" y="1458875"/>
            <a:ext cx="1563270" cy="276999"/>
          </a:xfrm>
          <a:prstGeom prst="rect">
            <a:avLst/>
          </a:prstGeom>
          <a:noFill/>
        </p:spPr>
        <p:txBody>
          <a:bodyPr wrap="square" rtlCol="0">
            <a:spAutoFit/>
          </a:bodyPr>
          <a:lstStyle/>
          <a:p>
            <a:r>
              <a:rPr lang="es-CL" sz="1200" b="1" dirty="0"/>
              <a:t>EDAD OSCURA</a:t>
            </a:r>
          </a:p>
        </p:txBody>
      </p:sp>
      <p:sp>
        <p:nvSpPr>
          <p:cNvPr id="23" name="CuadroTexto 22"/>
          <p:cNvSpPr txBox="1"/>
          <p:nvPr/>
        </p:nvSpPr>
        <p:spPr>
          <a:xfrm>
            <a:off x="2574019" y="1464761"/>
            <a:ext cx="1583492" cy="276999"/>
          </a:xfrm>
          <a:prstGeom prst="rect">
            <a:avLst/>
          </a:prstGeom>
          <a:noFill/>
        </p:spPr>
        <p:txBody>
          <a:bodyPr wrap="square" rtlCol="0">
            <a:spAutoFit/>
          </a:bodyPr>
          <a:lstStyle/>
          <a:p>
            <a:r>
              <a:rPr lang="es-CL" sz="1200" b="1" dirty="0"/>
              <a:t>ÉPOCA ARCAICA</a:t>
            </a:r>
          </a:p>
        </p:txBody>
      </p:sp>
      <p:sp>
        <p:nvSpPr>
          <p:cNvPr id="24" name="CuadroTexto 23"/>
          <p:cNvSpPr txBox="1"/>
          <p:nvPr/>
        </p:nvSpPr>
        <p:spPr>
          <a:xfrm>
            <a:off x="704253" y="1766652"/>
            <a:ext cx="1663411" cy="276999"/>
          </a:xfrm>
          <a:prstGeom prst="rect">
            <a:avLst/>
          </a:prstGeom>
          <a:noFill/>
        </p:spPr>
        <p:txBody>
          <a:bodyPr wrap="square" rtlCol="0">
            <a:spAutoFit/>
          </a:bodyPr>
          <a:lstStyle/>
          <a:p>
            <a:r>
              <a:rPr lang="es-CL" sz="1200" b="1" dirty="0"/>
              <a:t>PERIODO CLÁSICO</a:t>
            </a:r>
          </a:p>
        </p:txBody>
      </p:sp>
      <p:sp>
        <p:nvSpPr>
          <p:cNvPr id="25" name="CuadroTexto 24"/>
          <p:cNvSpPr txBox="1"/>
          <p:nvPr/>
        </p:nvSpPr>
        <p:spPr>
          <a:xfrm>
            <a:off x="2286561" y="1766652"/>
            <a:ext cx="1985834" cy="276999"/>
          </a:xfrm>
          <a:prstGeom prst="rect">
            <a:avLst/>
          </a:prstGeom>
          <a:noFill/>
        </p:spPr>
        <p:txBody>
          <a:bodyPr wrap="square" rtlCol="0">
            <a:spAutoFit/>
          </a:bodyPr>
          <a:lstStyle/>
          <a:p>
            <a:r>
              <a:rPr lang="es-CL" sz="1200" b="1" dirty="0"/>
              <a:t>PERIODO HELENÍSTICO</a:t>
            </a:r>
          </a:p>
        </p:txBody>
      </p:sp>
      <p:sp>
        <p:nvSpPr>
          <p:cNvPr id="19" name="CuadroTexto 18"/>
          <p:cNvSpPr txBox="1"/>
          <p:nvPr/>
        </p:nvSpPr>
        <p:spPr>
          <a:xfrm>
            <a:off x="408112" y="2013012"/>
            <a:ext cx="3919104" cy="738664"/>
          </a:xfrm>
          <a:prstGeom prst="rect">
            <a:avLst/>
          </a:prstGeom>
          <a:noFill/>
        </p:spPr>
        <p:txBody>
          <a:bodyPr wrap="square" rtlCol="0">
            <a:spAutoFit/>
          </a:bodyPr>
          <a:lstStyle/>
          <a:p>
            <a:pPr algn="ctr"/>
            <a:r>
              <a:rPr lang="es-CL" dirty="0"/>
              <a:t>Está cultura deriva de civilización CRETENSE y MICENICO</a:t>
            </a:r>
          </a:p>
          <a:p>
            <a:pPr algn="ctr"/>
            <a:r>
              <a:rPr lang="es-CL" dirty="0"/>
              <a:t>Grandes exponentes de una gran arquitectura</a:t>
            </a:r>
          </a:p>
        </p:txBody>
      </p:sp>
      <p:sp>
        <p:nvSpPr>
          <p:cNvPr id="20" name="CuadroTexto 19"/>
          <p:cNvSpPr txBox="1"/>
          <p:nvPr/>
        </p:nvSpPr>
        <p:spPr>
          <a:xfrm>
            <a:off x="613916" y="2801737"/>
            <a:ext cx="3507495" cy="461665"/>
          </a:xfrm>
          <a:prstGeom prst="rect">
            <a:avLst/>
          </a:prstGeom>
          <a:noFill/>
        </p:spPr>
        <p:txBody>
          <a:bodyPr wrap="square" rtlCol="0">
            <a:spAutoFit/>
          </a:bodyPr>
          <a:lstStyle/>
          <a:p>
            <a:r>
              <a:rPr lang="es-CL" sz="1200" b="1" dirty="0"/>
              <a:t>Edad Oscura, </a:t>
            </a:r>
            <a:r>
              <a:rPr lang="es-CL" sz="1200" dirty="0"/>
              <a:t>existe poco conocimiento, pero es la época que pasa del Bronce al Hierro</a:t>
            </a:r>
          </a:p>
        </p:txBody>
      </p:sp>
      <p:sp>
        <p:nvSpPr>
          <p:cNvPr id="28" name="CuadroTexto 27"/>
          <p:cNvSpPr txBox="1"/>
          <p:nvPr/>
        </p:nvSpPr>
        <p:spPr>
          <a:xfrm>
            <a:off x="4964243" y="593344"/>
            <a:ext cx="3597866" cy="1200329"/>
          </a:xfrm>
          <a:prstGeom prst="rect">
            <a:avLst/>
          </a:prstGeom>
          <a:noFill/>
        </p:spPr>
        <p:txBody>
          <a:bodyPr wrap="square" rtlCol="0">
            <a:spAutoFit/>
          </a:bodyPr>
          <a:lstStyle/>
          <a:p>
            <a:r>
              <a:rPr lang="es-CL" sz="1200" b="1" dirty="0"/>
              <a:t>Periodo Clásica, </a:t>
            </a:r>
            <a:r>
              <a:rPr lang="es-CL" sz="1200" dirty="0"/>
              <a:t>parte con la </a:t>
            </a:r>
            <a:r>
              <a:rPr lang="es-CL" sz="1200" b="1" dirty="0"/>
              <a:t>GUERRA MÊDICA </a:t>
            </a:r>
            <a:r>
              <a:rPr lang="es-CL" sz="1200" dirty="0"/>
              <a:t>constantemente invadida por Imperio Persa.</a:t>
            </a:r>
          </a:p>
          <a:p>
            <a:pPr algn="ctr"/>
            <a:r>
              <a:rPr lang="es-ES" sz="1200" b="1" dirty="0"/>
              <a:t>GUERRA PELOPONESO</a:t>
            </a:r>
          </a:p>
          <a:p>
            <a:pPr algn="ctr"/>
            <a:r>
              <a:rPr lang="es-ES" sz="1200" dirty="0"/>
              <a:t>Esparta derrota / Atenas (PERICLES)</a:t>
            </a:r>
          </a:p>
          <a:p>
            <a:pPr algn="ctr"/>
            <a:r>
              <a:rPr lang="es-ES" sz="1200" dirty="0"/>
              <a:t>A `pesar de ello viene consigo un Renacimiento de </a:t>
            </a:r>
            <a:r>
              <a:rPr lang="es-ES" sz="1200" b="1" dirty="0"/>
              <a:t>ATENAS</a:t>
            </a:r>
          </a:p>
        </p:txBody>
      </p:sp>
      <p:sp>
        <p:nvSpPr>
          <p:cNvPr id="29" name="CuadroTexto 28"/>
          <p:cNvSpPr txBox="1"/>
          <p:nvPr/>
        </p:nvSpPr>
        <p:spPr>
          <a:xfrm>
            <a:off x="598039" y="3313463"/>
            <a:ext cx="3507495" cy="1384995"/>
          </a:xfrm>
          <a:prstGeom prst="rect">
            <a:avLst/>
          </a:prstGeom>
          <a:noFill/>
        </p:spPr>
        <p:txBody>
          <a:bodyPr wrap="square" rtlCol="0">
            <a:spAutoFit/>
          </a:bodyPr>
          <a:lstStyle/>
          <a:p>
            <a:r>
              <a:rPr lang="es-CL" sz="1200" b="1" dirty="0"/>
              <a:t>Edad Arcaica, </a:t>
            </a:r>
            <a:r>
              <a:rPr lang="es-CL" sz="1200" dirty="0"/>
              <a:t>se genera una gran expansión de territorios y se forman las </a:t>
            </a:r>
            <a:r>
              <a:rPr lang="es-CL" sz="1200" b="1" dirty="0"/>
              <a:t>Ciudades POLIS o Ciudad Estado,</a:t>
            </a:r>
            <a:r>
              <a:rPr lang="es-CL" sz="1200" dirty="0"/>
              <a:t> periodo de despegue económico y a pesar de ser estados independientes existía una gran pertenencia ya que compartían </a:t>
            </a:r>
            <a:r>
              <a:rPr lang="es-CL" sz="1200" b="1" dirty="0"/>
              <a:t>LA LENGUA, CREENCIA CELEBRACIONES</a:t>
            </a:r>
          </a:p>
        </p:txBody>
      </p:sp>
      <p:sp>
        <p:nvSpPr>
          <p:cNvPr id="30" name="CuadroTexto 29"/>
          <p:cNvSpPr txBox="1"/>
          <p:nvPr/>
        </p:nvSpPr>
        <p:spPr>
          <a:xfrm>
            <a:off x="4964243" y="1860083"/>
            <a:ext cx="3507495" cy="2677656"/>
          </a:xfrm>
          <a:prstGeom prst="rect">
            <a:avLst/>
          </a:prstGeom>
          <a:noFill/>
        </p:spPr>
        <p:txBody>
          <a:bodyPr wrap="square" rtlCol="0">
            <a:spAutoFit/>
          </a:bodyPr>
          <a:lstStyle/>
          <a:p>
            <a:r>
              <a:rPr lang="es-CL" sz="1200" b="1" dirty="0"/>
              <a:t>Periodo Helenística, </a:t>
            </a:r>
            <a:r>
              <a:rPr lang="es-ES" sz="1200" dirty="0"/>
              <a:t>a cargo de Alejandro Magno hereda una Grecia derrotada.</a:t>
            </a:r>
          </a:p>
          <a:p>
            <a:r>
              <a:rPr lang="es-ES" sz="1200" dirty="0"/>
              <a:t>En este periodo los Romanos ganan terreno y abarcan Cultura Griega.</a:t>
            </a:r>
          </a:p>
          <a:p>
            <a:r>
              <a:rPr lang="es-ES" sz="1200" dirty="0"/>
              <a:t>Resaltamos la creación de la </a:t>
            </a:r>
            <a:r>
              <a:rPr lang="es-ES" sz="1200" b="1" dirty="0"/>
              <a:t>DEMOCRACIA, </a:t>
            </a:r>
            <a:r>
              <a:rPr lang="es-ES" sz="1200" dirty="0"/>
              <a:t>gobierno del pueblo</a:t>
            </a:r>
          </a:p>
          <a:p>
            <a:r>
              <a:rPr lang="es-ES" sz="1200" dirty="0"/>
              <a:t>En arquitectura </a:t>
            </a:r>
            <a:r>
              <a:rPr lang="es-ES" sz="1200" b="1" dirty="0"/>
              <a:t>La Acrópolis / Partenón</a:t>
            </a:r>
          </a:p>
          <a:p>
            <a:r>
              <a:rPr lang="es-ES" sz="1200" dirty="0"/>
              <a:t>En Olimpia </a:t>
            </a:r>
            <a:r>
              <a:rPr lang="es-ES" sz="1200" b="1" dirty="0"/>
              <a:t>Juegos Olímpicos </a:t>
            </a:r>
            <a:r>
              <a:rPr lang="es-ES" sz="1200" dirty="0"/>
              <a:t>que se realizan cada 4 años </a:t>
            </a:r>
          </a:p>
          <a:p>
            <a:r>
              <a:rPr lang="es-ES" sz="1200" dirty="0"/>
              <a:t>En Literatura </a:t>
            </a:r>
            <a:r>
              <a:rPr lang="es-ES" sz="1200" b="1" dirty="0"/>
              <a:t>Ilíada / Odisea</a:t>
            </a:r>
          </a:p>
          <a:p>
            <a:r>
              <a:rPr lang="es-ES" sz="1200" dirty="0"/>
              <a:t>Escultura representación muy acaba del </a:t>
            </a:r>
            <a:r>
              <a:rPr lang="es-ES" sz="1200" b="1" dirty="0"/>
              <a:t>Cuerpo Humano</a:t>
            </a:r>
          </a:p>
          <a:p>
            <a:r>
              <a:rPr lang="es-ES" sz="1200" dirty="0"/>
              <a:t>Los Griegos precursores del </a:t>
            </a:r>
            <a:r>
              <a:rPr lang="es-ES" sz="1200" b="1" dirty="0"/>
              <a:t>PENSAMINTO</a:t>
            </a:r>
          </a:p>
          <a:p>
            <a:r>
              <a:rPr lang="es-ES" sz="1200" b="1" i="1" dirty="0"/>
              <a:t>Sócrates / Platón / Aristóteles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lgn="ctr"/>
            <a:r>
              <a:rPr lang="es-ES" altLang="es-CL" dirty="0"/>
              <a:t>El Imperio Romano</a:t>
            </a:r>
            <a:endParaRPr lang="es-CL" altLang="es-CL" dirty="0"/>
          </a:p>
        </p:txBody>
      </p:sp>
      <p:sp>
        <p:nvSpPr>
          <p:cNvPr id="6" name="CuadroTexto 5"/>
          <p:cNvSpPr txBox="1"/>
          <p:nvPr/>
        </p:nvSpPr>
        <p:spPr>
          <a:xfrm>
            <a:off x="581890" y="885732"/>
            <a:ext cx="3409343" cy="307777"/>
          </a:xfrm>
          <a:prstGeom prst="rect">
            <a:avLst/>
          </a:prstGeom>
          <a:noFill/>
        </p:spPr>
        <p:txBody>
          <a:bodyPr wrap="square" rtlCol="0">
            <a:spAutoFit/>
          </a:bodyPr>
          <a:lstStyle/>
          <a:p>
            <a:pPr algn="ctr"/>
            <a:r>
              <a:rPr lang="es-CL" b="1" dirty="0">
                <a:latin typeface="Adobe Gothic Std B" panose="020B0800000000000000" pitchFamily="34" charset="-128"/>
                <a:ea typeface="Adobe Gothic Std B" panose="020B0800000000000000" pitchFamily="34" charset="-128"/>
              </a:rPr>
              <a:t>ORIGEN DE ROMA / RÒMULO-REMO</a:t>
            </a:r>
          </a:p>
        </p:txBody>
      </p:sp>
      <p:sp>
        <p:nvSpPr>
          <p:cNvPr id="7" name="CuadroTexto 6"/>
          <p:cNvSpPr txBox="1"/>
          <p:nvPr/>
        </p:nvSpPr>
        <p:spPr>
          <a:xfrm>
            <a:off x="598039" y="1193509"/>
            <a:ext cx="3491346" cy="954107"/>
          </a:xfrm>
          <a:prstGeom prst="rect">
            <a:avLst/>
          </a:prstGeom>
          <a:noFill/>
        </p:spPr>
        <p:txBody>
          <a:bodyPr wrap="square" rtlCol="0">
            <a:spAutoFit/>
          </a:bodyPr>
          <a:lstStyle/>
          <a:p>
            <a:pPr algn="ctr"/>
            <a:r>
              <a:rPr lang="es-CL" dirty="0"/>
              <a:t>Al cuidado de la loba CAPITOLINA, al tiempo Rómulo da muerte a Remo y Funda ROMA sobre el monte Paladino siendo será su primer Rey</a:t>
            </a:r>
          </a:p>
        </p:txBody>
      </p:sp>
      <p:sp>
        <p:nvSpPr>
          <p:cNvPr id="8" name="CuadroTexto 7"/>
          <p:cNvSpPr txBox="1"/>
          <p:nvPr/>
        </p:nvSpPr>
        <p:spPr>
          <a:xfrm>
            <a:off x="909156" y="2132040"/>
            <a:ext cx="1563270" cy="276999"/>
          </a:xfrm>
          <a:prstGeom prst="rect">
            <a:avLst/>
          </a:prstGeom>
          <a:noFill/>
        </p:spPr>
        <p:txBody>
          <a:bodyPr wrap="square" rtlCol="0">
            <a:spAutoFit/>
          </a:bodyPr>
          <a:lstStyle/>
          <a:p>
            <a:r>
              <a:rPr lang="es-CL" sz="1200" b="1" dirty="0"/>
              <a:t>MONARQUÌA</a:t>
            </a:r>
          </a:p>
        </p:txBody>
      </p:sp>
      <p:sp>
        <p:nvSpPr>
          <p:cNvPr id="23" name="CuadroTexto 22"/>
          <p:cNvSpPr txBox="1"/>
          <p:nvPr/>
        </p:nvSpPr>
        <p:spPr>
          <a:xfrm>
            <a:off x="2689756" y="2123730"/>
            <a:ext cx="1583492" cy="276999"/>
          </a:xfrm>
          <a:prstGeom prst="rect">
            <a:avLst/>
          </a:prstGeom>
          <a:noFill/>
        </p:spPr>
        <p:txBody>
          <a:bodyPr wrap="square" rtlCol="0">
            <a:spAutoFit/>
          </a:bodyPr>
          <a:lstStyle/>
          <a:p>
            <a:r>
              <a:rPr lang="es-CL" sz="1200" b="1" dirty="0"/>
              <a:t>REPUBLICA</a:t>
            </a:r>
          </a:p>
        </p:txBody>
      </p:sp>
      <p:sp>
        <p:nvSpPr>
          <p:cNvPr id="25" name="CuadroTexto 24"/>
          <p:cNvSpPr txBox="1"/>
          <p:nvPr/>
        </p:nvSpPr>
        <p:spPr>
          <a:xfrm>
            <a:off x="1393912" y="2338525"/>
            <a:ext cx="1985834" cy="276999"/>
          </a:xfrm>
          <a:prstGeom prst="rect">
            <a:avLst/>
          </a:prstGeom>
          <a:noFill/>
        </p:spPr>
        <p:txBody>
          <a:bodyPr wrap="square" rtlCol="0">
            <a:spAutoFit/>
          </a:bodyPr>
          <a:lstStyle/>
          <a:p>
            <a:pPr algn="ctr"/>
            <a:r>
              <a:rPr lang="es-CL" sz="1200" b="1" dirty="0"/>
              <a:t>IMPERIO</a:t>
            </a:r>
          </a:p>
        </p:txBody>
      </p:sp>
      <p:sp>
        <p:nvSpPr>
          <p:cNvPr id="19" name="CuadroTexto 18"/>
          <p:cNvSpPr txBox="1"/>
          <p:nvPr/>
        </p:nvSpPr>
        <p:spPr>
          <a:xfrm>
            <a:off x="353291" y="2526354"/>
            <a:ext cx="3974612" cy="523220"/>
          </a:xfrm>
          <a:prstGeom prst="rect">
            <a:avLst/>
          </a:prstGeom>
          <a:noFill/>
        </p:spPr>
        <p:txBody>
          <a:bodyPr wrap="square" rtlCol="0">
            <a:spAutoFit/>
          </a:bodyPr>
          <a:lstStyle/>
          <a:p>
            <a:pPr algn="ctr"/>
            <a:r>
              <a:rPr lang="es-CL" b="1" dirty="0"/>
              <a:t>La Monarquía </a:t>
            </a:r>
            <a:r>
              <a:rPr lang="es-CL" dirty="0"/>
              <a:t>dura hasta, ser expulsado último</a:t>
            </a:r>
          </a:p>
          <a:p>
            <a:pPr algn="ctr"/>
            <a:r>
              <a:rPr lang="es-ES" dirty="0"/>
              <a:t>Rey Tarquino el Soberbio.</a:t>
            </a:r>
            <a:endParaRPr lang="es-CL" dirty="0"/>
          </a:p>
        </p:txBody>
      </p:sp>
      <p:sp>
        <p:nvSpPr>
          <p:cNvPr id="20" name="CuadroTexto 19"/>
          <p:cNvSpPr txBox="1"/>
          <p:nvPr/>
        </p:nvSpPr>
        <p:spPr>
          <a:xfrm>
            <a:off x="598039" y="3049574"/>
            <a:ext cx="3507495" cy="646331"/>
          </a:xfrm>
          <a:prstGeom prst="rect">
            <a:avLst/>
          </a:prstGeom>
          <a:noFill/>
        </p:spPr>
        <p:txBody>
          <a:bodyPr wrap="square" rtlCol="0">
            <a:spAutoFit/>
          </a:bodyPr>
          <a:lstStyle/>
          <a:p>
            <a:pPr algn="ctr"/>
            <a:r>
              <a:rPr lang="es-CL" sz="1200" b="1" dirty="0"/>
              <a:t>Posterior se creó un Senado permanente que termina la Monarquía y da origen a la República</a:t>
            </a:r>
            <a:endParaRPr lang="es-CL" sz="1200" dirty="0"/>
          </a:p>
        </p:txBody>
      </p:sp>
      <p:sp>
        <p:nvSpPr>
          <p:cNvPr id="28" name="CuadroTexto 27"/>
          <p:cNvSpPr txBox="1"/>
          <p:nvPr/>
        </p:nvSpPr>
        <p:spPr>
          <a:xfrm>
            <a:off x="4964243" y="593344"/>
            <a:ext cx="3597866" cy="1015663"/>
          </a:xfrm>
          <a:prstGeom prst="rect">
            <a:avLst/>
          </a:prstGeom>
          <a:noFill/>
        </p:spPr>
        <p:txBody>
          <a:bodyPr wrap="square" rtlCol="0">
            <a:spAutoFit/>
          </a:bodyPr>
          <a:lstStyle/>
          <a:p>
            <a:pPr algn="ctr"/>
            <a:r>
              <a:rPr lang="es-ES" sz="1200" b="1" dirty="0"/>
              <a:t>Aparecen los emperadores que marcan en la historia de Roma como Julio Cesar quien se auto nominó como DICTATOR PERPETUOS, ASESINADO CON LA FINALIDAD de restablecer la República</a:t>
            </a:r>
          </a:p>
        </p:txBody>
      </p:sp>
      <p:sp>
        <p:nvSpPr>
          <p:cNvPr id="29" name="CuadroTexto 28"/>
          <p:cNvSpPr txBox="1"/>
          <p:nvPr/>
        </p:nvSpPr>
        <p:spPr>
          <a:xfrm>
            <a:off x="598039" y="3625203"/>
            <a:ext cx="3507495" cy="1200329"/>
          </a:xfrm>
          <a:prstGeom prst="rect">
            <a:avLst/>
          </a:prstGeom>
          <a:noFill/>
        </p:spPr>
        <p:txBody>
          <a:bodyPr wrap="square" rtlCol="0">
            <a:spAutoFit/>
          </a:bodyPr>
          <a:lstStyle/>
          <a:p>
            <a:pPr algn="ctr"/>
            <a:r>
              <a:rPr lang="es-ES" sz="1200" b="1" dirty="0"/>
              <a:t>Un periodo lleno de conquista y extensión territorial abarcando la cuenca del mediterráneo.</a:t>
            </a:r>
          </a:p>
          <a:p>
            <a:pPr algn="ctr"/>
            <a:r>
              <a:rPr lang="es-ES" sz="1200" dirty="0"/>
              <a:t>Complicación para el Senado que fijos en un espacio físico no son capaces de dominar amplio territorio</a:t>
            </a:r>
            <a:endParaRPr lang="es-CL" sz="1200" dirty="0"/>
          </a:p>
        </p:txBody>
      </p:sp>
      <p:sp>
        <p:nvSpPr>
          <p:cNvPr id="14" name="CuadroTexto 13"/>
          <p:cNvSpPr txBox="1"/>
          <p:nvPr/>
        </p:nvSpPr>
        <p:spPr>
          <a:xfrm>
            <a:off x="4964243" y="1599861"/>
            <a:ext cx="3597866" cy="646331"/>
          </a:xfrm>
          <a:prstGeom prst="rect">
            <a:avLst/>
          </a:prstGeom>
          <a:noFill/>
        </p:spPr>
        <p:txBody>
          <a:bodyPr wrap="square" rtlCol="0">
            <a:spAutoFit/>
          </a:bodyPr>
          <a:lstStyle/>
          <a:p>
            <a:pPr algn="ctr"/>
            <a:r>
              <a:rPr lang="es-ES" sz="1200" dirty="0"/>
              <a:t>Octavio / Cleopatra</a:t>
            </a:r>
          </a:p>
          <a:p>
            <a:pPr algn="ctr"/>
            <a:r>
              <a:rPr lang="es-ES" sz="1200" dirty="0"/>
              <a:t>Logran un gran periodo sin ostentar por un poder absoluto</a:t>
            </a:r>
          </a:p>
        </p:txBody>
      </p:sp>
      <p:sp>
        <p:nvSpPr>
          <p:cNvPr id="15" name="CuadroTexto 14"/>
          <p:cNvSpPr txBox="1"/>
          <p:nvPr/>
        </p:nvSpPr>
        <p:spPr>
          <a:xfrm>
            <a:off x="4964243" y="2237046"/>
            <a:ext cx="3597866" cy="2677656"/>
          </a:xfrm>
          <a:prstGeom prst="rect">
            <a:avLst/>
          </a:prstGeom>
          <a:noFill/>
        </p:spPr>
        <p:txBody>
          <a:bodyPr wrap="square" rtlCol="0">
            <a:spAutoFit/>
          </a:bodyPr>
          <a:lstStyle/>
          <a:p>
            <a:pPr algn="ctr"/>
            <a:r>
              <a:rPr lang="es-ES" sz="1200" b="1" dirty="0"/>
              <a:t>Existen un periodo de varias DINASTIAS</a:t>
            </a:r>
          </a:p>
          <a:p>
            <a:pPr algn="ctr"/>
            <a:r>
              <a:rPr lang="es-ES" sz="1200" dirty="0"/>
              <a:t>DINASTÌA JULIO / CLAUDIA</a:t>
            </a:r>
          </a:p>
          <a:p>
            <a:pPr algn="ctr"/>
            <a:r>
              <a:rPr lang="es-ES" sz="1200" dirty="0"/>
              <a:t>DINASTÌA FLAVIA</a:t>
            </a:r>
          </a:p>
          <a:p>
            <a:pPr algn="ctr"/>
            <a:r>
              <a:rPr lang="es-ES" sz="1200" dirty="0"/>
              <a:t>DINASTÌA ANTONINO</a:t>
            </a:r>
          </a:p>
          <a:p>
            <a:pPr algn="ctr"/>
            <a:r>
              <a:rPr lang="es-ES" sz="1200" b="1" dirty="0"/>
              <a:t>DINASTÌA SEVERA la cual da inicio a un periodo de crisis de 50 años</a:t>
            </a:r>
          </a:p>
          <a:p>
            <a:pPr algn="ctr"/>
            <a:endParaRPr lang="es-ES" sz="1200" b="1" dirty="0"/>
          </a:p>
          <a:p>
            <a:pPr algn="ctr"/>
            <a:r>
              <a:rPr lang="es-ES" sz="1200" b="1" dirty="0"/>
              <a:t>Emperador CONSTANTINO EL GRANDE primer emperador cristiano.</a:t>
            </a:r>
          </a:p>
          <a:p>
            <a:pPr algn="ctr"/>
            <a:r>
              <a:rPr lang="es-ES" sz="1200" b="1" dirty="0"/>
              <a:t>Comienzo de la edad media 476 a 1453</a:t>
            </a:r>
          </a:p>
          <a:p>
            <a:pPr algn="ctr"/>
            <a:r>
              <a:rPr lang="es-ES" sz="1200" b="1" dirty="0"/>
              <a:t>Existe un legado arquitectónico, herencia del Derecho Romano importante para el CUERPO LEGISLATIVO</a:t>
            </a:r>
          </a:p>
          <a:p>
            <a:pPr algn="ctr"/>
            <a:endParaRPr lang="es-ES" sz="1200" b="1" dirty="0"/>
          </a:p>
        </p:txBody>
      </p:sp>
    </p:spTree>
    <p:extLst>
      <p:ext uri="{BB962C8B-B14F-4D97-AF65-F5344CB8AC3E}">
        <p14:creationId xmlns:p14="http://schemas.microsoft.com/office/powerpoint/2010/main" val="200486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696191" y="424824"/>
            <a:ext cx="3295043" cy="614797"/>
          </a:xfrm>
          <a:prstGeom prst="rect">
            <a:avLst/>
          </a:prstGeom>
        </p:spPr>
        <p:txBody>
          <a:bodyPr spcFirstLastPara="1" wrap="square" lIns="91425" tIns="91425" rIns="91425" bIns="91425" anchor="t" anchorCtr="0">
            <a:noAutofit/>
          </a:bodyPr>
          <a:lstStyle/>
          <a:p>
            <a:pPr lvl="0"/>
            <a:r>
              <a:rPr lang="es-CL" altLang="es-CL" sz="1800" dirty="0"/>
              <a:t>FRAGMENTACION TERRITORIAL Y POLITICA DE EUROPA</a:t>
            </a:r>
          </a:p>
        </p:txBody>
      </p:sp>
      <p:sp>
        <p:nvSpPr>
          <p:cNvPr id="195" name="Google Shape;195;p31"/>
          <p:cNvSpPr/>
          <p:nvPr/>
        </p:nvSpPr>
        <p:spPr>
          <a:xfrm>
            <a:off x="7639575" y="711175"/>
            <a:ext cx="674863" cy="488424"/>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7125750" y="544900"/>
            <a:ext cx="564034" cy="445373"/>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a:blip r:embed="rId3">
            <a:alphaModFix amt="80000"/>
          </a:blip>
          <a:stretch>
            <a:fillRect/>
          </a:stretch>
        </p:blipFill>
        <p:spPr>
          <a:xfrm rot="10164216" flipH="1">
            <a:off x="5125180" y="500158"/>
            <a:ext cx="866623" cy="510031"/>
          </a:xfrm>
          <a:prstGeom prst="rect">
            <a:avLst/>
          </a:prstGeom>
          <a:noFill/>
          <a:ln>
            <a:noFill/>
          </a:ln>
        </p:spPr>
      </p:pic>
      <p:sp>
        <p:nvSpPr>
          <p:cNvPr id="4" name="CuadroTexto 3"/>
          <p:cNvSpPr txBox="1"/>
          <p:nvPr/>
        </p:nvSpPr>
        <p:spPr>
          <a:xfrm>
            <a:off x="535371" y="937742"/>
            <a:ext cx="3745683" cy="3970318"/>
          </a:xfrm>
          <a:prstGeom prst="rect">
            <a:avLst/>
          </a:prstGeom>
          <a:noFill/>
        </p:spPr>
        <p:txBody>
          <a:bodyPr wrap="square" rtlCol="0">
            <a:spAutoFit/>
          </a:bodyPr>
          <a:lstStyle/>
          <a:p>
            <a:r>
              <a:rPr lang="es-CL" dirty="0"/>
              <a:t>Por diversas razones, algunas tribus germanas se comenzaron a instalar al interior del Imperio, conviviendo con las </a:t>
            </a:r>
            <a:r>
              <a:rPr lang="es-CL" b="1" dirty="0"/>
              <a:t>poblaciones romanizadas</a:t>
            </a:r>
            <a:r>
              <a:rPr lang="es-CL" dirty="0"/>
              <a:t>. Esta irrupción se fue acentuando en el tiempo y hacia fines del siglo V, los germanos traspasan masivamente las fronteras del Imperio de Occidente, lo que terminó por desmoronar el Imperio romano occidental. Paulatinamente se comenzó a consolidar un proceso de </a:t>
            </a:r>
            <a:r>
              <a:rPr lang="es-CL" b="1" dirty="0"/>
              <a:t>mezcla cultural </a:t>
            </a:r>
            <a:r>
              <a:rPr lang="es-CL" dirty="0"/>
              <a:t>entre elementos romanos y germanos, lo que a la larga originó una nueva estructura política y social. Las tribus germanas, ubicadas en distintas partes del antiguo imperio, nombraron a sus jefes </a:t>
            </a:r>
            <a:r>
              <a:rPr lang="es-CL" b="1" dirty="0"/>
              <a:t>como monarcas, formándose así diversos reinos.</a:t>
            </a:r>
          </a:p>
          <a:p>
            <a:endParaRPr lang="es-CL" dirty="0"/>
          </a:p>
        </p:txBody>
      </p:sp>
      <p:pic>
        <p:nvPicPr>
          <p:cNvPr id="5" name="Imagen 4"/>
          <p:cNvPicPr>
            <a:picLocks noChangeAspect="1"/>
          </p:cNvPicPr>
          <p:nvPr/>
        </p:nvPicPr>
        <p:blipFill rotWithShape="1">
          <a:blip r:embed="rId4"/>
          <a:srcRect l="4609" t="21690" r="51984" b="17870"/>
          <a:stretch/>
        </p:blipFill>
        <p:spPr>
          <a:xfrm>
            <a:off x="4749501" y="1466585"/>
            <a:ext cx="3916517" cy="3066073"/>
          </a:xfrm>
          <a:prstGeom prst="rect">
            <a:avLst/>
          </a:prstGeom>
        </p:spPr>
      </p:pic>
    </p:spTree>
    <p:extLst>
      <p:ext uri="{BB962C8B-B14F-4D97-AF65-F5344CB8AC3E}">
        <p14:creationId xmlns:p14="http://schemas.microsoft.com/office/powerpoint/2010/main" val="270895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5" name="Rectángulo 4"/>
          <p:cNvSpPr/>
          <p:nvPr/>
        </p:nvSpPr>
        <p:spPr>
          <a:xfrm>
            <a:off x="4862945" y="790862"/>
            <a:ext cx="3761510" cy="1384995"/>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32"/>
          <p:cNvSpPr/>
          <p:nvPr/>
        </p:nvSpPr>
        <p:spPr>
          <a:xfrm>
            <a:off x="4862945" y="2217045"/>
            <a:ext cx="3761510" cy="1189198"/>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Google Shape;194;p31"/>
          <p:cNvSpPr txBox="1">
            <a:spLocks noGrp="1"/>
          </p:cNvSpPr>
          <p:nvPr>
            <p:ph type="title" idx="8"/>
          </p:nvPr>
        </p:nvSpPr>
        <p:spPr>
          <a:xfrm>
            <a:off x="535371" y="424824"/>
            <a:ext cx="3455863" cy="614797"/>
          </a:xfrm>
          <a:prstGeom prst="rect">
            <a:avLst/>
          </a:prstGeom>
        </p:spPr>
        <p:txBody>
          <a:bodyPr spcFirstLastPara="1" wrap="square" lIns="91425" tIns="91425" rIns="91425" bIns="91425" anchor="t" anchorCtr="0">
            <a:noAutofit/>
          </a:bodyPr>
          <a:lstStyle/>
          <a:p>
            <a:pPr lvl="0"/>
            <a:r>
              <a:rPr lang="es-CL" altLang="es-CL" sz="1800" dirty="0"/>
              <a:t>Tradiciones que dieron origen a Europa occidental</a:t>
            </a:r>
          </a:p>
        </p:txBody>
      </p:sp>
      <p:sp>
        <p:nvSpPr>
          <p:cNvPr id="17" name="CuadroTexto 16"/>
          <p:cNvSpPr txBox="1"/>
          <p:nvPr/>
        </p:nvSpPr>
        <p:spPr>
          <a:xfrm>
            <a:off x="535371" y="937742"/>
            <a:ext cx="3745683" cy="2031325"/>
          </a:xfrm>
          <a:prstGeom prst="rect">
            <a:avLst/>
          </a:prstGeom>
          <a:noFill/>
        </p:spPr>
        <p:txBody>
          <a:bodyPr wrap="square" rtlCol="0">
            <a:spAutoFit/>
          </a:bodyPr>
          <a:lstStyle/>
          <a:p>
            <a:r>
              <a:rPr lang="es-CL" dirty="0"/>
              <a:t> Durante los primeros siglos de la Edad Media, en los territorios que fueron parte del Imperio romano de Occidente, se inició una profunda interacción entre distintas tradiciones culturales, destacando:</a:t>
            </a:r>
          </a:p>
          <a:p>
            <a:endParaRPr lang="es-CL" dirty="0"/>
          </a:p>
          <a:p>
            <a:r>
              <a:rPr lang="es-CL" dirty="0"/>
              <a:t> A partir de las cuales se fue </a:t>
            </a:r>
            <a:r>
              <a:rPr lang="es-CL" b="1" dirty="0"/>
              <a:t>conformando la civilización europea occidental.</a:t>
            </a:r>
          </a:p>
          <a:p>
            <a:endParaRPr lang="es-CL" dirty="0"/>
          </a:p>
        </p:txBody>
      </p:sp>
      <p:sp>
        <p:nvSpPr>
          <p:cNvPr id="2" name="CuadroTexto 1"/>
          <p:cNvSpPr txBox="1"/>
          <p:nvPr/>
        </p:nvSpPr>
        <p:spPr>
          <a:xfrm>
            <a:off x="1356998" y="2808465"/>
            <a:ext cx="2279820" cy="400110"/>
          </a:xfrm>
          <a:prstGeom prst="rect">
            <a:avLst/>
          </a:prstGeom>
          <a:noFill/>
        </p:spPr>
        <p:txBody>
          <a:bodyPr wrap="square" rtlCol="0">
            <a:spAutoFit/>
          </a:bodyPr>
          <a:lstStyle/>
          <a:p>
            <a:r>
              <a:rPr lang="es-CL" sz="2000" b="1" dirty="0">
                <a:latin typeface="Arial Black" panose="020B0A04020102020204" pitchFamily="34" charset="0"/>
              </a:rPr>
              <a:t>grecorromana</a:t>
            </a:r>
          </a:p>
        </p:txBody>
      </p:sp>
      <p:sp>
        <p:nvSpPr>
          <p:cNvPr id="23" name="CuadroTexto 22"/>
          <p:cNvSpPr txBox="1"/>
          <p:nvPr/>
        </p:nvSpPr>
        <p:spPr>
          <a:xfrm>
            <a:off x="1384707" y="4095419"/>
            <a:ext cx="2447241" cy="400110"/>
          </a:xfrm>
          <a:prstGeom prst="rect">
            <a:avLst/>
          </a:prstGeom>
          <a:noFill/>
        </p:spPr>
        <p:txBody>
          <a:bodyPr wrap="square" rtlCol="0">
            <a:spAutoFit/>
          </a:bodyPr>
          <a:lstStyle/>
          <a:p>
            <a:r>
              <a:rPr lang="es-CL" sz="2000" b="1" dirty="0">
                <a:latin typeface="Arial Black" panose="020B0A04020102020204" pitchFamily="34" charset="0"/>
              </a:rPr>
              <a:t>judeocristiana</a:t>
            </a:r>
          </a:p>
        </p:txBody>
      </p:sp>
      <p:sp>
        <p:nvSpPr>
          <p:cNvPr id="30" name="CuadroTexto 29"/>
          <p:cNvSpPr txBox="1"/>
          <p:nvPr/>
        </p:nvSpPr>
        <p:spPr>
          <a:xfrm>
            <a:off x="1384707" y="3481985"/>
            <a:ext cx="2047009" cy="400110"/>
          </a:xfrm>
          <a:prstGeom prst="rect">
            <a:avLst/>
          </a:prstGeom>
          <a:noFill/>
        </p:spPr>
        <p:txBody>
          <a:bodyPr wrap="square" rtlCol="0">
            <a:spAutoFit/>
          </a:bodyPr>
          <a:lstStyle/>
          <a:p>
            <a:pPr algn="ctr"/>
            <a:r>
              <a:rPr lang="es-CL" sz="2000" b="1" dirty="0">
                <a:latin typeface="Arial Black" panose="020B0A04020102020204" pitchFamily="34" charset="0"/>
              </a:rPr>
              <a:t>germana</a:t>
            </a:r>
          </a:p>
        </p:txBody>
      </p:sp>
      <p:sp>
        <p:nvSpPr>
          <p:cNvPr id="3" name="CuadroTexto 2"/>
          <p:cNvSpPr txBox="1"/>
          <p:nvPr/>
        </p:nvSpPr>
        <p:spPr>
          <a:xfrm>
            <a:off x="5792931" y="422251"/>
            <a:ext cx="1787236" cy="307777"/>
          </a:xfrm>
          <a:prstGeom prst="rect">
            <a:avLst/>
          </a:prstGeom>
          <a:noFill/>
        </p:spPr>
        <p:txBody>
          <a:bodyPr wrap="square" rtlCol="0">
            <a:spAutoFit/>
          </a:bodyPr>
          <a:lstStyle/>
          <a:p>
            <a:pPr algn="ctr"/>
            <a:r>
              <a:rPr lang="es-CL" b="1" dirty="0"/>
              <a:t>ESQUEMA</a:t>
            </a:r>
          </a:p>
        </p:txBody>
      </p:sp>
      <p:sp>
        <p:nvSpPr>
          <p:cNvPr id="4" name="CuadroTexto 3"/>
          <p:cNvSpPr txBox="1"/>
          <p:nvPr/>
        </p:nvSpPr>
        <p:spPr>
          <a:xfrm>
            <a:off x="4862945" y="790862"/>
            <a:ext cx="3647209" cy="1384995"/>
          </a:xfrm>
          <a:prstGeom prst="rect">
            <a:avLst/>
          </a:prstGeom>
          <a:noFill/>
        </p:spPr>
        <p:txBody>
          <a:bodyPr wrap="square" rtlCol="0">
            <a:spAutoFit/>
          </a:bodyPr>
          <a:lstStyle/>
          <a:p>
            <a:pPr algn="just"/>
            <a:r>
              <a:rPr lang="es-CL" dirty="0">
                <a:solidFill>
                  <a:schemeClr val="accent1">
                    <a:lumMod val="40000"/>
                    <a:lumOff val="60000"/>
                  </a:schemeClr>
                </a:solidFill>
              </a:rPr>
              <a:t>Tradición Grecorromana: Tradición cultural que se formó por griegos y romanos que se mantuvo en el territorio. Los germanos adoptaron estas tradiciones como el derecho y latín, dando origen a las  lenguas romances.</a:t>
            </a:r>
          </a:p>
        </p:txBody>
      </p:sp>
      <p:sp>
        <p:nvSpPr>
          <p:cNvPr id="31" name="CuadroTexto 30"/>
          <p:cNvSpPr txBox="1"/>
          <p:nvPr/>
        </p:nvSpPr>
        <p:spPr>
          <a:xfrm>
            <a:off x="4862945" y="2175857"/>
            <a:ext cx="3647209" cy="1169551"/>
          </a:xfrm>
          <a:prstGeom prst="rect">
            <a:avLst/>
          </a:prstGeom>
          <a:noFill/>
        </p:spPr>
        <p:txBody>
          <a:bodyPr wrap="square" rtlCol="0">
            <a:spAutoFit/>
          </a:bodyPr>
          <a:lstStyle/>
          <a:p>
            <a:pPr algn="just"/>
            <a:r>
              <a:rPr lang="es-CL" dirty="0">
                <a:solidFill>
                  <a:schemeClr val="tx2">
                    <a:lumMod val="20000"/>
                    <a:lumOff val="80000"/>
                  </a:schemeClr>
                </a:solidFill>
              </a:rPr>
              <a:t>Tradición germana: Los germanos aportaron un sistema de gobierno basado en la voluntad de los reyes, su fidelidad e ideal heroico que se ganaba el respeto a través de la guerra. </a:t>
            </a:r>
          </a:p>
        </p:txBody>
      </p:sp>
      <p:sp>
        <p:nvSpPr>
          <p:cNvPr id="34" name="Rectángulo 33"/>
          <p:cNvSpPr/>
          <p:nvPr/>
        </p:nvSpPr>
        <p:spPr>
          <a:xfrm>
            <a:off x="4862945" y="3455463"/>
            <a:ext cx="3761510" cy="1189198"/>
          </a:xfrm>
          <a:prstGeom prst="rect">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CuadroTexto 31"/>
          <p:cNvSpPr txBox="1"/>
          <p:nvPr/>
        </p:nvSpPr>
        <p:spPr>
          <a:xfrm>
            <a:off x="4862945" y="3406242"/>
            <a:ext cx="3647209" cy="1169551"/>
          </a:xfrm>
          <a:prstGeom prst="rect">
            <a:avLst/>
          </a:prstGeom>
          <a:noFill/>
        </p:spPr>
        <p:txBody>
          <a:bodyPr wrap="square" rtlCol="0">
            <a:spAutoFit/>
          </a:bodyPr>
          <a:lstStyle/>
          <a:p>
            <a:pPr algn="just"/>
            <a:r>
              <a:rPr lang="es-CL" dirty="0">
                <a:solidFill>
                  <a:schemeClr val="accent3">
                    <a:lumMod val="20000"/>
                    <a:lumOff val="80000"/>
                  </a:schemeClr>
                </a:solidFill>
              </a:rPr>
              <a:t>Tradición germana: Los germanos aportaron un sistema de gobierno basado en la voluntad de los reyes, su fidelidad e ideal heroico que se ganaba el respeto a través de la guerra. </a:t>
            </a:r>
          </a:p>
        </p:txBody>
      </p:sp>
    </p:spTree>
    <p:extLst>
      <p:ext uri="{BB962C8B-B14F-4D97-AF65-F5344CB8AC3E}">
        <p14:creationId xmlns:p14="http://schemas.microsoft.com/office/powerpoint/2010/main" val="410354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467245" y="1230191"/>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467245" y="1697421"/>
            <a:ext cx="2036850" cy="846042"/>
          </a:xfrm>
          <a:prstGeom prst="rect">
            <a:avLst/>
          </a:prstGeom>
          <a:noFill/>
          <a:ln>
            <a:noFill/>
          </a:ln>
        </p:spPr>
      </p:pic>
      <p:sp>
        <p:nvSpPr>
          <p:cNvPr id="214" name="Google Shape;214;p32"/>
          <p:cNvSpPr txBox="1">
            <a:spLocks noGrp="1"/>
          </p:cNvSpPr>
          <p:nvPr>
            <p:ph type="title"/>
          </p:nvPr>
        </p:nvSpPr>
        <p:spPr>
          <a:xfrm>
            <a:off x="1967755" y="939149"/>
            <a:ext cx="5226627" cy="448208"/>
          </a:xfrm>
          <a:prstGeom prst="rect">
            <a:avLst/>
          </a:prstGeom>
        </p:spPr>
        <p:txBody>
          <a:bodyPr spcFirstLastPara="1" wrap="square" lIns="91425" tIns="91425" rIns="91425" bIns="91425" anchor="t" anchorCtr="0">
            <a:noAutofit/>
          </a:bodyPr>
          <a:lstStyle/>
          <a:p>
            <a:pPr lvl="0"/>
            <a:r>
              <a:rPr lang="es-CL" altLang="es-CL" sz="1600" dirty="0">
                <a:solidFill>
                  <a:schemeClr val="folHlink"/>
                </a:solidFill>
              </a:rPr>
              <a:t>ROL DE LA IGLESIA CATOLICA DURANTE LA EDAD MEDIA</a:t>
            </a:r>
          </a:p>
        </p:txBody>
      </p:sp>
      <p:sp>
        <p:nvSpPr>
          <p:cNvPr id="2" name="CuadroTexto 1"/>
          <p:cNvSpPr txBox="1"/>
          <p:nvPr/>
        </p:nvSpPr>
        <p:spPr>
          <a:xfrm>
            <a:off x="2289444" y="1266730"/>
            <a:ext cx="4651683" cy="2693045"/>
          </a:xfrm>
          <a:prstGeom prst="rect">
            <a:avLst/>
          </a:prstGeom>
          <a:noFill/>
        </p:spPr>
        <p:txBody>
          <a:bodyPr wrap="square" rtlCol="0">
            <a:spAutoFit/>
          </a:bodyPr>
          <a:lstStyle/>
          <a:p>
            <a:pPr algn="just"/>
            <a:r>
              <a:rPr lang="es-CL" sz="1300" dirty="0"/>
              <a:t>En este proceso la Iglesia católica adquirió un gran prestigio y poder, lo que le permitió influir desde la política a la vida cotidiana, convirtiéndose en la fuerza unificadora de Occidente.</a:t>
            </a:r>
          </a:p>
          <a:p>
            <a:pPr algn="just"/>
            <a:endParaRPr lang="es-CL" sz="1300" dirty="0"/>
          </a:p>
          <a:p>
            <a:pPr algn="just"/>
            <a:r>
              <a:rPr lang="es-CL" sz="1300" dirty="0"/>
              <a:t>A la cabeza de la Iglesia estaba el Papa, quien no solo cumplía el rol de líder espiritual, sino también de jefe político en los territorios de la Iglesia. La conversión de los reyes de los pueblos germanos al catolicismo permitió una progresiva intervención política de la Iglesia sobre aquellos reinos.</a:t>
            </a:r>
          </a:p>
          <a:p>
            <a:pPr algn="just"/>
            <a:endParaRPr lang="es-CL" sz="1300" dirty="0"/>
          </a:p>
          <a:p>
            <a:pPr algn="just"/>
            <a:r>
              <a:rPr lang="es-CL" sz="1300" dirty="0"/>
              <a:t>El clero (monjes o clérigos) actuaron como colaboradores de los reyes y los fieles quienes seguían estos principios.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6" name="Google Shape;194;p31"/>
          <p:cNvSpPr txBox="1">
            <a:spLocks noGrp="1"/>
          </p:cNvSpPr>
          <p:nvPr>
            <p:ph type="title" idx="8"/>
          </p:nvPr>
        </p:nvSpPr>
        <p:spPr>
          <a:xfrm>
            <a:off x="535371" y="424824"/>
            <a:ext cx="3455863" cy="614797"/>
          </a:xfrm>
          <a:prstGeom prst="rect">
            <a:avLst/>
          </a:prstGeom>
        </p:spPr>
        <p:txBody>
          <a:bodyPr spcFirstLastPara="1" wrap="square" lIns="91425" tIns="91425" rIns="91425" bIns="91425" anchor="t" anchorCtr="0">
            <a:noAutofit/>
          </a:bodyPr>
          <a:lstStyle/>
          <a:p>
            <a:pPr lvl="0"/>
            <a:r>
              <a:rPr lang="es-CL" altLang="es-CL" sz="1800" dirty="0"/>
              <a:t>Ámbitos de poder de la Iglesia católica</a:t>
            </a:r>
          </a:p>
        </p:txBody>
      </p:sp>
      <p:sp>
        <p:nvSpPr>
          <p:cNvPr id="4" name="CuadroTexto 3"/>
          <p:cNvSpPr txBox="1"/>
          <p:nvPr/>
        </p:nvSpPr>
        <p:spPr>
          <a:xfrm>
            <a:off x="4884581" y="611860"/>
            <a:ext cx="3647209" cy="1692771"/>
          </a:xfrm>
          <a:prstGeom prst="rect">
            <a:avLst/>
          </a:prstGeom>
          <a:noFill/>
        </p:spPr>
        <p:txBody>
          <a:bodyPr wrap="square" rtlCol="0">
            <a:spAutoFit/>
          </a:bodyPr>
          <a:lstStyle/>
          <a:p>
            <a:pPr algn="just"/>
            <a:r>
              <a:rPr lang="es-CL" sz="1300" b="1" dirty="0"/>
              <a:t>Social: </a:t>
            </a:r>
            <a:r>
              <a:rPr lang="es-CL" sz="1300" dirty="0"/>
              <a:t>Su visión del mundo legitimó un orden social jerárquico considerado una manifestación de la voluntad de Dios. Así, las jerarquías sociales eran entendidas como naturales e incuestionables y debían prolongarse a través del paso de las generaciones. Esto permitió justificar las profundas desigualdades sociales en la época</a:t>
            </a:r>
          </a:p>
        </p:txBody>
      </p:sp>
      <p:sp>
        <p:nvSpPr>
          <p:cNvPr id="25" name="CuadroTexto 24"/>
          <p:cNvSpPr txBox="1"/>
          <p:nvPr/>
        </p:nvSpPr>
        <p:spPr>
          <a:xfrm>
            <a:off x="535371" y="964044"/>
            <a:ext cx="3647209" cy="1292662"/>
          </a:xfrm>
          <a:prstGeom prst="rect">
            <a:avLst/>
          </a:prstGeom>
          <a:noFill/>
        </p:spPr>
        <p:txBody>
          <a:bodyPr wrap="square" rtlCol="0">
            <a:spAutoFit/>
          </a:bodyPr>
          <a:lstStyle/>
          <a:p>
            <a:pPr algn="just"/>
            <a:r>
              <a:rPr lang="es-CL" sz="1300" b="1" dirty="0"/>
              <a:t>Político: </a:t>
            </a:r>
            <a:r>
              <a:rPr lang="es-CL" sz="1300" dirty="0"/>
              <a:t>destacaron sus estrechos vínculos con las distintas monarquías europeas. Esto permitió legitimar el orden político y reportar grandes beneficios para el papado, cuyo soberano se convirtió en un jefe político con gran influencia en Europa. </a:t>
            </a:r>
          </a:p>
        </p:txBody>
      </p:sp>
      <p:sp>
        <p:nvSpPr>
          <p:cNvPr id="26" name="CuadroTexto 25"/>
          <p:cNvSpPr txBox="1"/>
          <p:nvPr/>
        </p:nvSpPr>
        <p:spPr>
          <a:xfrm>
            <a:off x="535371" y="2442558"/>
            <a:ext cx="3647209" cy="892552"/>
          </a:xfrm>
          <a:prstGeom prst="rect">
            <a:avLst/>
          </a:prstGeom>
          <a:noFill/>
        </p:spPr>
        <p:txBody>
          <a:bodyPr wrap="square" rtlCol="0">
            <a:spAutoFit/>
          </a:bodyPr>
          <a:lstStyle/>
          <a:p>
            <a:pPr algn="just"/>
            <a:r>
              <a:rPr lang="es-CL" sz="1300" b="1" dirty="0"/>
              <a:t>Económico: </a:t>
            </a:r>
            <a:r>
              <a:rPr lang="es-CL" sz="1300" dirty="0"/>
              <a:t>gracias a su nivel organizativo se convirtió en una institución económicamente eficiente y solvente, capaz de mantener y hacerse de abundantes riquezas. </a:t>
            </a:r>
          </a:p>
        </p:txBody>
      </p:sp>
      <p:sp>
        <p:nvSpPr>
          <p:cNvPr id="28" name="CuadroTexto 27"/>
          <p:cNvSpPr txBox="1"/>
          <p:nvPr/>
        </p:nvSpPr>
        <p:spPr>
          <a:xfrm>
            <a:off x="535371" y="3579424"/>
            <a:ext cx="3647209" cy="1092607"/>
          </a:xfrm>
          <a:prstGeom prst="rect">
            <a:avLst/>
          </a:prstGeom>
          <a:noFill/>
        </p:spPr>
        <p:txBody>
          <a:bodyPr wrap="square" rtlCol="0">
            <a:spAutoFit/>
          </a:bodyPr>
          <a:lstStyle/>
          <a:p>
            <a:pPr algn="just"/>
            <a:r>
              <a:rPr lang="es-CL" sz="1300" b="1" dirty="0"/>
              <a:t>Vida cotidiana: </a:t>
            </a:r>
            <a:r>
              <a:rPr lang="es-CL" sz="1300" dirty="0"/>
              <a:t>regía el comportamiento privado y público de las personas. Dios, para los fieles, estaba presente en todas las situaciones de la vida, desde el nacimiento hasta la muerte.</a:t>
            </a:r>
          </a:p>
        </p:txBody>
      </p:sp>
      <p:sp>
        <p:nvSpPr>
          <p:cNvPr id="6" name="CuadroTexto 5"/>
          <p:cNvSpPr txBox="1"/>
          <p:nvPr/>
        </p:nvSpPr>
        <p:spPr>
          <a:xfrm>
            <a:off x="4883726" y="2379515"/>
            <a:ext cx="3648064" cy="1092607"/>
          </a:xfrm>
          <a:prstGeom prst="rect">
            <a:avLst/>
          </a:prstGeom>
          <a:noFill/>
        </p:spPr>
        <p:txBody>
          <a:bodyPr wrap="square" rtlCol="0">
            <a:spAutoFit/>
          </a:bodyPr>
          <a:lstStyle/>
          <a:p>
            <a:pPr algn="just"/>
            <a:r>
              <a:rPr lang="es-CL" sz="1300" b="1" dirty="0"/>
              <a:t>Cultural: </a:t>
            </a:r>
            <a:r>
              <a:rPr lang="es-CL" sz="1300" dirty="0"/>
              <a:t>se convirtió en un importante espacio de trabajo intelectual. Durante gran parte de la Edad Media los monasterios y las escuelas católicas funcionaron como centros de desarrollo cultural.</a:t>
            </a:r>
          </a:p>
        </p:txBody>
      </p:sp>
      <p:sp>
        <p:nvSpPr>
          <p:cNvPr id="7" name="CuadroTexto 6"/>
          <p:cNvSpPr txBox="1"/>
          <p:nvPr/>
        </p:nvSpPr>
        <p:spPr>
          <a:xfrm>
            <a:off x="4883726" y="3579424"/>
            <a:ext cx="3648064" cy="892552"/>
          </a:xfrm>
          <a:prstGeom prst="rect">
            <a:avLst/>
          </a:prstGeom>
          <a:noFill/>
        </p:spPr>
        <p:txBody>
          <a:bodyPr wrap="square" rtlCol="0">
            <a:spAutoFit/>
          </a:bodyPr>
          <a:lstStyle/>
          <a:p>
            <a:pPr algn="just"/>
            <a:r>
              <a:rPr lang="es-CL" sz="1300" b="1" dirty="0"/>
              <a:t>Espiritual: </a:t>
            </a:r>
            <a:r>
              <a:rPr lang="es-CL" sz="1300" dirty="0"/>
              <a:t>además de su función ritual, su finalidad espiritual era transmitir la doctrina cristiana y administrar sacramentos como el bautismo, la comunión y el matrimonio. </a:t>
            </a:r>
          </a:p>
        </p:txBody>
      </p:sp>
    </p:spTree>
    <p:extLst>
      <p:ext uri="{BB962C8B-B14F-4D97-AF65-F5344CB8AC3E}">
        <p14:creationId xmlns:p14="http://schemas.microsoft.com/office/powerpoint/2010/main" val="222415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2838275" y="1645347"/>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muchas</a:t>
            </a:r>
            <a:endParaRPr dirty="0"/>
          </a:p>
        </p:txBody>
      </p:sp>
      <p:pic>
        <p:nvPicPr>
          <p:cNvPr id="390" name="Google Shape;390;p41"/>
          <p:cNvPicPr preferRelativeResize="0"/>
          <p:nvPr/>
        </p:nvPicPr>
        <p:blipFill rotWithShape="1">
          <a:blip r:embed="rId3">
            <a:alphaModFix amt="78000"/>
          </a:blip>
          <a:srcRect l="19967"/>
          <a:stretch/>
        </p:blipFill>
        <p:spPr>
          <a:xfrm rot="3044709">
            <a:off x="2397403" y="714063"/>
            <a:ext cx="1470368" cy="758224"/>
          </a:xfrm>
          <a:prstGeom prst="rect">
            <a:avLst/>
          </a:prstGeom>
          <a:noFill/>
          <a:ln>
            <a:noFill/>
          </a:ln>
        </p:spPr>
      </p:pic>
      <p:pic>
        <p:nvPicPr>
          <p:cNvPr id="391" name="Google Shape;391;p41"/>
          <p:cNvPicPr preferRelativeResize="0"/>
          <p:nvPr/>
        </p:nvPicPr>
        <p:blipFill>
          <a:blip r:embed="rId4">
            <a:alphaModFix/>
          </a:blip>
          <a:stretch>
            <a:fillRect/>
          </a:stretch>
        </p:blipFill>
        <p:spPr>
          <a:xfrm>
            <a:off x="3448050" y="2592985"/>
            <a:ext cx="2610150" cy="325925"/>
          </a:xfrm>
          <a:prstGeom prst="rect">
            <a:avLst/>
          </a:prstGeom>
          <a:noFill/>
          <a:ln>
            <a:noFill/>
          </a:ln>
        </p:spPr>
      </p:pic>
      <p:sp>
        <p:nvSpPr>
          <p:cNvPr id="7" name="Google Shape;388;p41"/>
          <p:cNvSpPr txBox="1">
            <a:spLocks/>
          </p:cNvSpPr>
          <p:nvPr/>
        </p:nvSpPr>
        <p:spPr>
          <a:xfrm>
            <a:off x="2838275" y="2549719"/>
            <a:ext cx="4001700" cy="113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Concert One"/>
              <a:buNone/>
              <a:defRPr sz="7200" b="0" i="0" u="none" strike="noStrike" cap="none">
                <a:solidFill>
                  <a:schemeClr val="dk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s-CL" dirty="0"/>
              <a:t>gracias</a:t>
            </a:r>
          </a:p>
        </p:txBody>
      </p:sp>
    </p:spTree>
  </p:cSld>
  <p:clrMapOvr>
    <a:masterClrMapping/>
  </p:clrMapOvr>
</p:sld>
</file>

<file path=ppt/theme/theme1.xml><?xml version="1.0" encoding="utf-8"?>
<a:theme xmlns:a="http://schemas.openxmlformats.org/drawingml/2006/main" name="Notebook Lesson">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TotalTime>
  <Words>1125</Words>
  <Application>Microsoft Office PowerPoint</Application>
  <PresentationFormat>Presentación en pantalla (16:9)</PresentationFormat>
  <Paragraphs>84</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Adobe Gothic Std B</vt:lpstr>
      <vt:lpstr>Arial</vt:lpstr>
      <vt:lpstr>Concert One</vt:lpstr>
      <vt:lpstr>Coming Soon</vt:lpstr>
      <vt:lpstr>Roboto Mono Regular</vt:lpstr>
      <vt:lpstr>Arial Black</vt:lpstr>
      <vt:lpstr>Notebook Lesson</vt:lpstr>
      <vt:lpstr>“Tradiciones que dieron origen  a la Europa Occidental” </vt:lpstr>
      <vt:lpstr>OBSERVA EL SIGUIENTE VIDEO:</vt:lpstr>
      <vt:lpstr>La Antigua Grecia</vt:lpstr>
      <vt:lpstr>El Imperio Romano</vt:lpstr>
      <vt:lpstr>FRAGMENTACION TERRITORIAL Y POLITICA DE EUROPA</vt:lpstr>
      <vt:lpstr>Tradiciones que dieron origen a Europa occidental</vt:lpstr>
      <vt:lpstr>ROL DE LA IGLESIA CATOLICA DURANTE LA EDAD MEDIA</vt:lpstr>
      <vt:lpstr>Ámbitos de poder de la Iglesia católica</vt:lpstr>
      <vt:lpstr>muchas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 LAS PLANTAS PARA LOS SERES VIVOS</dc:title>
  <dc:creator>Orlando</dc:creator>
  <cp:lastModifiedBy>alonceu@gmail.com</cp:lastModifiedBy>
  <cp:revision>56</cp:revision>
  <dcterms:modified xsi:type="dcterms:W3CDTF">2021-04-06T14:17:56Z</dcterms:modified>
</cp:coreProperties>
</file>