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0" r:id="rId4"/>
    <p:sldId id="262" r:id="rId5"/>
    <p:sldId id="261" r:id="rId6"/>
    <p:sldId id="263" r:id="rId7"/>
  </p:sldIdLst>
  <p:sldSz cx="12192000" cy="6858000"/>
  <p:notesSz cx="9144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adroTexto 17"/>
          <p:cNvSpPr txBox="1"/>
          <p:nvPr/>
        </p:nvSpPr>
        <p:spPr>
          <a:xfrm>
            <a:off x="0" y="1312544"/>
            <a:ext cx="7907383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4000" dirty="0">
                <a:latin typeface="Arial Rounded MT Bold" panose="020F0704030504030204" pitchFamily="34" charset="0"/>
              </a:rPr>
              <a:t>FIGURAS MUSICALES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650335" y="3126472"/>
            <a:ext cx="7907383" cy="95410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dirty="0">
                <a:latin typeface="Arial Rounded MT Bold" panose="020F0704030504030204" pitchFamily="34" charset="0"/>
              </a:rPr>
              <a:t>Objetivo: CONOCER LAS FIGURAS MUSICALES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8915400" y="6271309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1100" dirty="0">
                <a:solidFill>
                  <a:srgbClr val="C2BC80">
                    <a:lumMod val="75000"/>
                  </a:srgbClr>
                </a:solidFill>
                <a:latin typeface="Arial Rounded MT Bold" panose="020F0704030504030204" pitchFamily="34" charset="0"/>
              </a:rPr>
              <a:t>Departamento Educación Artística</a:t>
            </a: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0142" y="6141273"/>
            <a:ext cx="469433" cy="469433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144000" y="304800"/>
            <a:ext cx="253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Fecha 14/04/2021</a:t>
            </a:r>
          </a:p>
        </p:txBody>
      </p:sp>
      <p:pic>
        <p:nvPicPr>
          <p:cNvPr id="1026" name="Picture 2" descr="La clase de Laura: Las notas music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657600"/>
            <a:ext cx="5373183" cy="287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0" y="762000"/>
            <a:ext cx="4708397" cy="4855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Es necesario que  </a:t>
            </a:r>
            <a:r>
              <a:rPr sz="2800" spc="-2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conozcamos </a:t>
            </a:r>
            <a:r>
              <a:rPr sz="280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las </a:t>
            </a:r>
            <a:r>
              <a:rPr sz="2800" spc="-10" dirty="0" err="1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figuras</a:t>
            </a:r>
            <a:r>
              <a:rPr sz="2800" spc="-1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  </a:t>
            </a: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musicales</a:t>
            </a:r>
            <a:r>
              <a:rPr lang="es-CL"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 o rítmicas,</a:t>
            </a: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sz="2800" spc="-5" dirty="0" err="1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ellas</a:t>
            </a: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 no</a:t>
            </a:r>
            <a:r>
              <a:rPr lang="es-CL"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s</a:t>
            </a: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  </a:t>
            </a:r>
            <a:r>
              <a:rPr sz="2800" spc="-5" dirty="0" err="1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indican</a:t>
            </a: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sz="280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la, </a:t>
            </a:r>
            <a:r>
              <a:rPr sz="2800" spc="-10" dirty="0" err="1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duración</a:t>
            </a:r>
            <a:r>
              <a:rPr sz="2800" spc="-1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lang="es-CL" sz="280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de los sonidos en la música</a:t>
            </a: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.</a:t>
            </a:r>
            <a:endParaRPr sz="2800" dirty="0">
              <a:latin typeface="Arial Rounded MT Bold" panose="020F0704030504030204" pitchFamily="34" charset="0"/>
              <a:cs typeface="Carlito"/>
            </a:endParaRPr>
          </a:p>
          <a:p>
            <a:pPr marL="355600" marR="5080" indent="-342900">
              <a:spcBef>
                <a:spcPts val="77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s-CL" sz="2800" spc="-575" dirty="0">
                <a:solidFill>
                  <a:srgbClr val="9900FF"/>
                </a:solidFill>
                <a:latin typeface="Arial Rounded MT Bold" panose="020F0704030504030204" pitchFamily="34" charset="0"/>
                <a:cs typeface="Arial"/>
              </a:rPr>
              <a:t>E     s   t    a   s</a:t>
            </a:r>
            <a:r>
              <a:rPr sz="2800" spc="-204" dirty="0">
                <a:solidFill>
                  <a:srgbClr val="9900FF"/>
                </a:solidFill>
                <a:latin typeface="Arial Rounded MT Bold" panose="020F0704030504030204" pitchFamily="34" charset="0"/>
                <a:cs typeface="Arial"/>
              </a:rPr>
              <a:t> </a:t>
            </a:r>
            <a:r>
              <a:rPr sz="2800" spc="-40" dirty="0">
                <a:solidFill>
                  <a:srgbClr val="9900FF"/>
                </a:solidFill>
                <a:latin typeface="Arial Rounded MT Bold" panose="020F0704030504030204" pitchFamily="34" charset="0"/>
                <a:cs typeface="Arial"/>
              </a:rPr>
              <a:t>“figuras” </a:t>
            </a:r>
            <a:r>
              <a:rPr sz="2800" spc="-190" dirty="0">
                <a:solidFill>
                  <a:srgbClr val="9900FF"/>
                </a:solidFill>
                <a:latin typeface="Arial Rounded MT Bold" panose="020F0704030504030204" pitchFamily="34" charset="0"/>
                <a:cs typeface="Arial"/>
              </a:rPr>
              <a:t>las  </a:t>
            </a:r>
            <a:r>
              <a:rPr lang="es-CL" sz="2800" spc="-1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ubicaremos </a:t>
            </a:r>
            <a:r>
              <a:rPr sz="280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en</a:t>
            </a:r>
            <a:r>
              <a:rPr sz="2800" spc="-8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un  </a:t>
            </a:r>
            <a:r>
              <a:rPr sz="2800" spc="-75" dirty="0">
                <a:solidFill>
                  <a:srgbClr val="9900FF"/>
                </a:solidFill>
                <a:latin typeface="Arial Rounded MT Bold" panose="020F0704030504030204" pitchFamily="34" charset="0"/>
                <a:cs typeface="Arial"/>
              </a:rPr>
              <a:t>“pentagrama” </a:t>
            </a:r>
            <a:r>
              <a:rPr sz="2800" spc="-130" dirty="0">
                <a:solidFill>
                  <a:srgbClr val="9900FF"/>
                </a:solidFill>
                <a:latin typeface="Arial Rounded MT Bold" panose="020F0704030504030204" pitchFamily="34" charset="0"/>
                <a:cs typeface="Arial"/>
              </a:rPr>
              <a:t>que </a:t>
            </a:r>
            <a:r>
              <a:rPr sz="2800" spc="-185" dirty="0">
                <a:solidFill>
                  <a:srgbClr val="9900FF"/>
                </a:solidFill>
                <a:latin typeface="Arial Rounded MT Bold" panose="020F0704030504030204" pitchFamily="34" charset="0"/>
                <a:cs typeface="Arial"/>
              </a:rPr>
              <a:t>nos  </a:t>
            </a:r>
            <a:r>
              <a:rPr sz="2800" spc="-1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servirá como </a:t>
            </a:r>
            <a:r>
              <a:rPr sz="280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medio  </a:t>
            </a:r>
            <a:r>
              <a:rPr sz="2800" spc="-2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para </a:t>
            </a:r>
            <a:r>
              <a:rPr sz="2800" spc="-5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dar </a:t>
            </a:r>
            <a:r>
              <a:rPr sz="2800" spc="-10" dirty="0">
                <a:solidFill>
                  <a:srgbClr val="9900FF"/>
                </a:solidFill>
                <a:latin typeface="Arial Rounded MT Bold" panose="020F0704030504030204" pitchFamily="34" charset="0"/>
                <a:cs typeface="Carlito"/>
              </a:rPr>
              <a:t>entonación.</a:t>
            </a:r>
            <a:endParaRPr sz="2800" dirty="0">
              <a:latin typeface="Arial Rounded MT Bold" panose="020F0704030504030204" pitchFamily="34" charset="0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78568" y="3962400"/>
            <a:ext cx="1931631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Grupo 16"/>
          <p:cNvGrpSpPr/>
          <p:nvPr/>
        </p:nvGrpSpPr>
        <p:grpSpPr>
          <a:xfrm>
            <a:off x="990600" y="381000"/>
            <a:ext cx="4091673" cy="4206240"/>
            <a:chOff x="99327" y="0"/>
            <a:chExt cx="4715510" cy="4968240"/>
          </a:xfrm>
        </p:grpSpPr>
        <p:sp>
          <p:nvSpPr>
            <p:cNvPr id="8" name="object 8"/>
            <p:cNvSpPr/>
            <p:nvPr/>
          </p:nvSpPr>
          <p:spPr>
            <a:xfrm>
              <a:off x="191929" y="152400"/>
              <a:ext cx="4530307" cy="4663440"/>
            </a:xfrm>
            <a:custGeom>
              <a:avLst/>
              <a:gdLst/>
              <a:ahLst/>
              <a:cxnLst/>
              <a:rect l="l" t="t" r="r" b="b"/>
              <a:pathLst>
                <a:path w="4715510" h="4968240">
                  <a:moveTo>
                    <a:pt x="3170174" y="0"/>
                  </a:moveTo>
                  <a:lnTo>
                    <a:pt x="2357628" y="1334007"/>
                  </a:lnTo>
                  <a:lnTo>
                    <a:pt x="1823212" y="527811"/>
                  </a:lnTo>
                  <a:lnTo>
                    <a:pt x="1596263" y="1453641"/>
                  </a:lnTo>
                  <a:lnTo>
                    <a:pt x="80770" y="527811"/>
                  </a:lnTo>
                  <a:lnTo>
                    <a:pt x="1010069" y="1751964"/>
                  </a:lnTo>
                  <a:lnTo>
                    <a:pt x="0" y="1981580"/>
                  </a:lnTo>
                  <a:lnTo>
                    <a:pt x="812507" y="2708401"/>
                  </a:lnTo>
                  <a:lnTo>
                    <a:pt x="29470" y="3355212"/>
                  </a:lnTo>
                  <a:lnTo>
                    <a:pt x="1237094" y="3205606"/>
                  </a:lnTo>
                  <a:lnTo>
                    <a:pt x="1039533" y="4052061"/>
                  </a:lnTo>
                  <a:lnTo>
                    <a:pt x="1684146" y="3594354"/>
                  </a:lnTo>
                  <a:lnTo>
                    <a:pt x="1852295" y="4968239"/>
                  </a:lnTo>
                  <a:lnTo>
                    <a:pt x="2299081" y="3435222"/>
                  </a:lnTo>
                  <a:lnTo>
                    <a:pt x="2891790" y="4539741"/>
                  </a:lnTo>
                  <a:lnTo>
                    <a:pt x="3060573" y="3325240"/>
                  </a:lnTo>
                  <a:lnTo>
                    <a:pt x="3961003" y="4162043"/>
                  </a:lnTo>
                  <a:lnTo>
                    <a:pt x="3675507" y="2976752"/>
                  </a:lnTo>
                  <a:lnTo>
                    <a:pt x="4715256" y="3056889"/>
                  </a:lnTo>
                  <a:lnTo>
                    <a:pt x="3843528" y="2409316"/>
                  </a:lnTo>
                  <a:lnTo>
                    <a:pt x="4605401" y="1871598"/>
                  </a:lnTo>
                  <a:lnTo>
                    <a:pt x="3646042" y="1682495"/>
                  </a:lnTo>
                  <a:lnTo>
                    <a:pt x="4012311" y="1025143"/>
                  </a:lnTo>
                  <a:lnTo>
                    <a:pt x="3090037" y="1224787"/>
                  </a:lnTo>
                  <a:lnTo>
                    <a:pt x="3170174" y="0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327" y="0"/>
              <a:ext cx="4715510" cy="4968240"/>
            </a:xfrm>
            <a:custGeom>
              <a:avLst/>
              <a:gdLst/>
              <a:ahLst/>
              <a:cxnLst/>
              <a:rect l="l" t="t" r="r" b="b"/>
              <a:pathLst>
                <a:path w="4715510" h="4968240">
                  <a:moveTo>
                    <a:pt x="2357628" y="1334007"/>
                  </a:moveTo>
                  <a:lnTo>
                    <a:pt x="3170174" y="0"/>
                  </a:lnTo>
                  <a:lnTo>
                    <a:pt x="3090037" y="1224787"/>
                  </a:lnTo>
                  <a:lnTo>
                    <a:pt x="4012311" y="1025143"/>
                  </a:lnTo>
                  <a:lnTo>
                    <a:pt x="3646042" y="1682495"/>
                  </a:lnTo>
                  <a:lnTo>
                    <a:pt x="4605401" y="1871598"/>
                  </a:lnTo>
                  <a:lnTo>
                    <a:pt x="3843528" y="2409316"/>
                  </a:lnTo>
                  <a:lnTo>
                    <a:pt x="4715256" y="3056889"/>
                  </a:lnTo>
                  <a:lnTo>
                    <a:pt x="3675507" y="2976752"/>
                  </a:lnTo>
                  <a:lnTo>
                    <a:pt x="3961003" y="4162043"/>
                  </a:lnTo>
                  <a:lnTo>
                    <a:pt x="3060573" y="3325240"/>
                  </a:lnTo>
                  <a:lnTo>
                    <a:pt x="2891790" y="4539741"/>
                  </a:lnTo>
                  <a:lnTo>
                    <a:pt x="2299081" y="3435222"/>
                  </a:lnTo>
                  <a:lnTo>
                    <a:pt x="1852295" y="4968239"/>
                  </a:lnTo>
                  <a:lnTo>
                    <a:pt x="1684146" y="3594354"/>
                  </a:lnTo>
                  <a:lnTo>
                    <a:pt x="1039533" y="4052061"/>
                  </a:lnTo>
                  <a:lnTo>
                    <a:pt x="1237094" y="3205606"/>
                  </a:lnTo>
                  <a:lnTo>
                    <a:pt x="29470" y="3355212"/>
                  </a:lnTo>
                  <a:lnTo>
                    <a:pt x="812507" y="2708401"/>
                  </a:lnTo>
                  <a:lnTo>
                    <a:pt x="0" y="1981580"/>
                  </a:lnTo>
                  <a:lnTo>
                    <a:pt x="1010069" y="1751964"/>
                  </a:lnTo>
                  <a:lnTo>
                    <a:pt x="80770" y="527811"/>
                  </a:lnTo>
                  <a:lnTo>
                    <a:pt x="1596263" y="1453641"/>
                  </a:lnTo>
                  <a:lnTo>
                    <a:pt x="1823212" y="527811"/>
                  </a:lnTo>
                  <a:lnTo>
                    <a:pt x="2357628" y="1334007"/>
                  </a:lnTo>
                  <a:close/>
                </a:path>
              </a:pathLst>
            </a:custGeom>
            <a:ln w="25907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CuadroTexto 18"/>
          <p:cNvSpPr txBox="1"/>
          <p:nvPr/>
        </p:nvSpPr>
        <p:spPr>
          <a:xfrm>
            <a:off x="1969636" y="17526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LAS FIGURAS MUSICALES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95400" y="1425554"/>
            <a:ext cx="8802370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3180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El </a:t>
            </a:r>
            <a:r>
              <a:rPr sz="3200" spc="-15" dirty="0" err="1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pentagrama</a:t>
            </a:r>
            <a:r>
              <a:rPr sz="3200" spc="-1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sz="3200" spc="-20" dirty="0" err="1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est</a:t>
            </a:r>
            <a:r>
              <a:rPr lang="es-CL" sz="3200" spc="-2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á</a:t>
            </a:r>
            <a:r>
              <a:rPr sz="3200" spc="-2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sz="3200" spc="-1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compuesto </a:t>
            </a:r>
            <a:r>
              <a:rPr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por </a:t>
            </a:r>
            <a:r>
              <a:rPr sz="3200" spc="-1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cinco  </a:t>
            </a:r>
            <a:r>
              <a:rPr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líneas </a:t>
            </a:r>
            <a:r>
              <a:rPr sz="320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y </a:t>
            </a:r>
            <a:r>
              <a:rPr sz="3200" spc="-1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cuatro </a:t>
            </a:r>
            <a:r>
              <a:rPr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espacios; </a:t>
            </a:r>
            <a:r>
              <a:rPr sz="320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en él </a:t>
            </a:r>
            <a:r>
              <a:rPr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se </a:t>
            </a:r>
            <a:r>
              <a:rPr sz="3200" spc="-1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colocan </a:t>
            </a:r>
            <a:r>
              <a:rPr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las  </a:t>
            </a:r>
            <a:r>
              <a:rPr sz="3200" spc="-1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notas</a:t>
            </a:r>
            <a:r>
              <a:rPr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 musicales.</a:t>
            </a:r>
            <a:endParaRPr sz="3200" dirty="0">
              <a:latin typeface="Arial Rounded MT Bold" panose="020F0704030504030204" pitchFamily="34" charset="0"/>
              <a:cs typeface="Carlito"/>
            </a:endParaRPr>
          </a:p>
          <a:p>
            <a:pPr marL="355600" marR="5080" indent="-343535"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  <a:tab pos="2112645" algn="l"/>
              </a:tabLst>
            </a:pPr>
            <a:r>
              <a:rPr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Las</a:t>
            </a:r>
            <a:r>
              <a:rPr sz="3200" spc="2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sz="3200" spc="-5" dirty="0" err="1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líneas</a:t>
            </a:r>
            <a:r>
              <a:rPr lang="es-CL" sz="3200" spc="-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sz="320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y espacios se </a:t>
            </a:r>
            <a:r>
              <a:rPr sz="3200" spc="-1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cuentan </a:t>
            </a:r>
            <a:r>
              <a:rPr sz="320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de abajo</a:t>
            </a:r>
            <a:r>
              <a:rPr sz="3200" spc="-65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 </a:t>
            </a:r>
            <a:r>
              <a:rPr sz="3200" spc="-2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para  </a:t>
            </a:r>
            <a:r>
              <a:rPr sz="3200" dirty="0">
                <a:solidFill>
                  <a:srgbClr val="00AFEF"/>
                </a:solidFill>
                <a:latin typeface="Arial Rounded MT Bold" panose="020F0704030504030204" pitchFamily="34" charset="0"/>
                <a:cs typeface="Carlito"/>
              </a:rPr>
              <a:t>arriba.</a:t>
            </a:r>
            <a:endParaRPr sz="3200" dirty="0">
              <a:latin typeface="Arial Rounded MT Bold" panose="020F0704030504030204" pitchFamily="34" charset="0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200400" y="4343401"/>
            <a:ext cx="6400800" cy="2113915"/>
            <a:chOff x="2339339" y="4284711"/>
            <a:chExt cx="5113020" cy="1580515"/>
          </a:xfrm>
        </p:grpSpPr>
        <p:sp>
          <p:nvSpPr>
            <p:cNvPr id="5" name="object 5"/>
            <p:cNvSpPr/>
            <p:nvPr/>
          </p:nvSpPr>
          <p:spPr>
            <a:xfrm>
              <a:off x="2339339" y="4284711"/>
              <a:ext cx="4379975" cy="15802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31507" y="4509516"/>
              <a:ext cx="721360" cy="864235"/>
            </a:xfrm>
            <a:custGeom>
              <a:avLst/>
              <a:gdLst/>
              <a:ahLst/>
              <a:cxnLst/>
              <a:rect l="l" t="t" r="r" b="b"/>
              <a:pathLst>
                <a:path w="721359" h="864235">
                  <a:moveTo>
                    <a:pt x="360425" y="0"/>
                  </a:moveTo>
                  <a:lnTo>
                    <a:pt x="0" y="360425"/>
                  </a:lnTo>
                  <a:lnTo>
                    <a:pt x="180213" y="360425"/>
                  </a:lnTo>
                  <a:lnTo>
                    <a:pt x="180213" y="864107"/>
                  </a:lnTo>
                  <a:lnTo>
                    <a:pt x="540639" y="864107"/>
                  </a:lnTo>
                  <a:lnTo>
                    <a:pt x="540639" y="360425"/>
                  </a:lnTo>
                  <a:lnTo>
                    <a:pt x="720851" y="360425"/>
                  </a:lnTo>
                  <a:lnTo>
                    <a:pt x="360425" y="0"/>
                  </a:lnTo>
                  <a:close/>
                </a:path>
              </a:pathLst>
            </a:custGeom>
            <a:solidFill>
              <a:srgbClr val="F01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CuadroTexto 6"/>
          <p:cNvSpPr txBox="1"/>
          <p:nvPr/>
        </p:nvSpPr>
        <p:spPr>
          <a:xfrm>
            <a:off x="2971800" y="457200"/>
            <a:ext cx="548640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 Rounded MT Bold" panose="020F0704030504030204" pitchFamily="34" charset="0"/>
              </a:rPr>
              <a:t>EL PENTAGRAMA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8976961" y="260604"/>
            <a:ext cx="1006763" cy="1075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tángulo 11"/>
          <p:cNvSpPr/>
          <p:nvPr/>
        </p:nvSpPr>
        <p:spPr>
          <a:xfrm>
            <a:off x="1740304" y="268452"/>
            <a:ext cx="7175097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Actividad: </a:t>
            </a:r>
            <a:r>
              <a:rPr lang="es-ES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Copia el siguiente </a:t>
            </a:r>
          </a:p>
          <a:p>
            <a:pPr algn="ctr"/>
            <a:r>
              <a:rPr lang="es-ES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cuadro en tu cuaderno.</a:t>
            </a:r>
          </a:p>
        </p:txBody>
      </p:sp>
      <p:pic>
        <p:nvPicPr>
          <p:cNvPr id="1026" name="Picture 2" descr="Imagen de figuras musicales y fracciones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8" t="24014" r="25212" b="33438"/>
          <a:stretch/>
        </p:blipFill>
        <p:spPr bwMode="auto">
          <a:xfrm>
            <a:off x="2751651" y="2667000"/>
            <a:ext cx="6248401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751651" y="2133600"/>
            <a:ext cx="6225310" cy="40011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latin typeface="Arial Rounded MT Bold" panose="020F0704030504030204" pitchFamily="34" charset="0"/>
              </a:rPr>
              <a:t>DURACIÓN DE LAS FIGURAS MUSICALES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quivalencias entre las figuras musicales. | Enseñanza musical, Actividades  de educación musical, Música de escuela prima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21918"/>
            <a:ext cx="6172200" cy="4888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0" y="609600"/>
            <a:ext cx="7620000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 Rounded MT Bold" panose="020F0704030504030204" pitchFamily="34" charset="0"/>
              </a:rPr>
              <a:t>EQUIVALENCIA DE LAS FIGURAS MUSICALES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120265" y="1905001"/>
            <a:ext cx="7951470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  <a:tab pos="5716905" algn="l"/>
              </a:tabLst>
            </a:pP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Reciben </a:t>
            </a:r>
            <a:r>
              <a:rPr sz="3200" dirty="0">
                <a:solidFill>
                  <a:srgbClr val="D50092"/>
                </a:solidFill>
                <a:latin typeface="Carlito"/>
                <a:cs typeface="Carlito"/>
              </a:rPr>
              <a:t>el </a:t>
            </a: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nombre </a:t>
            </a:r>
            <a:r>
              <a:rPr sz="3200" dirty="0">
                <a:solidFill>
                  <a:srgbClr val="D50092"/>
                </a:solidFill>
                <a:latin typeface="Carlito"/>
                <a:cs typeface="Carlito"/>
              </a:rPr>
              <a:t>de </a:t>
            </a: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notas </a:t>
            </a:r>
            <a:r>
              <a:rPr sz="3200" spc="-5" dirty="0">
                <a:solidFill>
                  <a:srgbClr val="D50092"/>
                </a:solidFill>
                <a:latin typeface="Carlito"/>
                <a:cs typeface="Carlito"/>
              </a:rPr>
              <a:t>musicales </a:t>
            </a:r>
            <a:r>
              <a:rPr sz="3200" dirty="0">
                <a:solidFill>
                  <a:srgbClr val="D50092"/>
                </a:solidFill>
                <a:latin typeface="Carlito"/>
                <a:cs typeface="Carlito"/>
              </a:rPr>
              <a:t>a las  </a:t>
            </a: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figuras </a:t>
            </a:r>
            <a:r>
              <a:rPr sz="3200" spc="-5" dirty="0">
                <a:solidFill>
                  <a:srgbClr val="D50092"/>
                </a:solidFill>
                <a:latin typeface="Carlito"/>
                <a:cs typeface="Carlito"/>
              </a:rPr>
              <a:t>musicales que</a:t>
            </a:r>
            <a:r>
              <a:rPr sz="3200" spc="50" dirty="0">
                <a:solidFill>
                  <a:srgbClr val="D50092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D50092"/>
                </a:solidFill>
                <a:latin typeface="Carlito"/>
                <a:cs typeface="Carlito"/>
              </a:rPr>
              <a:t>se</a:t>
            </a:r>
            <a:r>
              <a:rPr sz="3200" spc="15" dirty="0">
                <a:solidFill>
                  <a:srgbClr val="D50092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ubican	</a:t>
            </a:r>
            <a:r>
              <a:rPr sz="3200" dirty="0">
                <a:solidFill>
                  <a:srgbClr val="D50092"/>
                </a:solidFill>
                <a:latin typeface="Carlito"/>
                <a:cs typeface="Carlito"/>
              </a:rPr>
              <a:t>en el  </a:t>
            </a:r>
            <a:r>
              <a:rPr sz="3200" spc="-15" dirty="0">
                <a:solidFill>
                  <a:srgbClr val="D50092"/>
                </a:solidFill>
                <a:latin typeface="Carlito"/>
                <a:cs typeface="Carlito"/>
              </a:rPr>
              <a:t>pentagrama </a:t>
            </a:r>
            <a:r>
              <a:rPr sz="3200" spc="-20" dirty="0">
                <a:solidFill>
                  <a:srgbClr val="D50092"/>
                </a:solidFill>
                <a:latin typeface="Carlito"/>
                <a:cs typeface="Carlito"/>
              </a:rPr>
              <a:t>para </a:t>
            </a: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crear </a:t>
            </a:r>
            <a:r>
              <a:rPr sz="3200" dirty="0">
                <a:solidFill>
                  <a:srgbClr val="D50092"/>
                </a:solidFill>
                <a:latin typeface="Carlito"/>
                <a:cs typeface="Carlito"/>
              </a:rPr>
              <a:t>melodías </a:t>
            </a:r>
            <a:r>
              <a:rPr sz="3200" spc="-5" dirty="0">
                <a:solidFill>
                  <a:srgbClr val="D50092"/>
                </a:solidFill>
                <a:latin typeface="Carlito"/>
                <a:cs typeface="Carlito"/>
              </a:rPr>
              <a:t>de </a:t>
            </a: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acuerdo </a:t>
            </a:r>
            <a:r>
              <a:rPr sz="3200" dirty="0">
                <a:solidFill>
                  <a:srgbClr val="D50092"/>
                </a:solidFill>
                <a:latin typeface="Carlito"/>
                <a:cs typeface="Carlito"/>
              </a:rPr>
              <a:t>a  la </a:t>
            </a: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entonación </a:t>
            </a:r>
            <a:r>
              <a:rPr sz="3200" dirty="0">
                <a:solidFill>
                  <a:srgbClr val="D50092"/>
                </a:solidFill>
                <a:latin typeface="Carlito"/>
                <a:cs typeface="Carlito"/>
              </a:rPr>
              <a:t>de </a:t>
            </a:r>
            <a:r>
              <a:rPr sz="3200" spc="-5" dirty="0">
                <a:solidFill>
                  <a:srgbClr val="D50092"/>
                </a:solidFill>
                <a:latin typeface="Carlito"/>
                <a:cs typeface="Carlito"/>
              </a:rPr>
              <a:t>cada</a:t>
            </a:r>
            <a:r>
              <a:rPr sz="3200" spc="-10" dirty="0">
                <a:solidFill>
                  <a:srgbClr val="D50092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D50092"/>
                </a:solidFill>
                <a:latin typeface="Carlito"/>
                <a:cs typeface="Carlito"/>
              </a:rPr>
              <a:t>una.</a:t>
            </a:r>
            <a:endParaRPr sz="3200" dirty="0">
              <a:latin typeface="Carlito"/>
              <a:cs typeface="Carlito"/>
            </a:endParaRPr>
          </a:p>
          <a:p>
            <a:pPr marL="355600" indent="-343535">
              <a:spcBef>
                <a:spcPts val="7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6FC0"/>
                </a:solidFill>
                <a:latin typeface="Carlito"/>
                <a:cs typeface="Carlito"/>
              </a:rPr>
              <a:t>Do-Re-Mi-Fa-Sol-La-Si.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89653" y="4670064"/>
            <a:ext cx="8726887" cy="1210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CuadroTexto 6"/>
          <p:cNvSpPr txBox="1"/>
          <p:nvPr/>
        </p:nvSpPr>
        <p:spPr>
          <a:xfrm>
            <a:off x="0" y="609600"/>
            <a:ext cx="7620000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 Rounded MT Bold" panose="020F0704030504030204" pitchFamily="34" charset="0"/>
              </a:rPr>
              <a:t>LAS NOTAS MUSICALES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151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Carlito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</dc:creator>
  <cp:lastModifiedBy>María Eugenia Lucero Martínez</cp:lastModifiedBy>
  <cp:revision>8</cp:revision>
  <dcterms:created xsi:type="dcterms:W3CDTF">2021-04-12T01:41:05Z</dcterms:created>
  <dcterms:modified xsi:type="dcterms:W3CDTF">2021-04-19T11:55:49Z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2015-01-31T00:00:00Z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2021-04-12T00:00:00Z</vt:filetime>
  </property>
</Properties>
</file>