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4/19/2021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4/19/2021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73261" y="1317829"/>
            <a:ext cx="9496510" cy="1754326"/>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Reglas sobre la separación </a:t>
            </a:r>
          </a:p>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 sílabas en una Décima:</a:t>
            </a:r>
          </a:p>
        </p:txBody>
      </p:sp>
      <p:pic>
        <p:nvPicPr>
          <p:cNvPr id="1028" name="Picture 4" descr="Imágenes, fotos de stock y vectores sobre Notas-musicales-de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55368" y="3299013"/>
            <a:ext cx="4953000" cy="1909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uadroTexto 1">
            <a:extLst>
              <a:ext uri="{FF2B5EF4-FFF2-40B4-BE49-F238E27FC236}">
                <a16:creationId xmlns:a16="http://schemas.microsoft.com/office/drawing/2014/main" id="{1958EA6B-FA0E-4521-9B38-8D9B0E4FD450}"/>
              </a:ext>
            </a:extLst>
          </p:cNvPr>
          <p:cNvSpPr txBox="1"/>
          <p:nvPr/>
        </p:nvSpPr>
        <p:spPr>
          <a:xfrm>
            <a:off x="9170504" y="490330"/>
            <a:ext cx="2716696" cy="369332"/>
          </a:xfrm>
          <a:prstGeom prst="rect">
            <a:avLst/>
          </a:prstGeom>
          <a:noFill/>
        </p:spPr>
        <p:txBody>
          <a:bodyPr wrap="square" rtlCol="0">
            <a:spAutoFit/>
          </a:bodyPr>
          <a:lstStyle/>
          <a:p>
            <a:r>
              <a:rPr lang="es-MX" dirty="0"/>
              <a:t>19.04.2021</a:t>
            </a:r>
            <a:endParaRPr lang="es-CL" dirty="0"/>
          </a:p>
        </p:txBody>
      </p:sp>
    </p:spTree>
    <p:extLst>
      <p:ext uri="{BB962C8B-B14F-4D97-AF65-F5344CB8AC3E}">
        <p14:creationId xmlns:p14="http://schemas.microsoft.com/office/powerpoint/2010/main" val="347076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1318" y="430306"/>
            <a:ext cx="5979458" cy="2031325"/>
          </a:xfrm>
          <a:prstGeom prst="rect">
            <a:avLst/>
          </a:prstGeom>
          <a:noFill/>
        </p:spPr>
        <p:txBody>
          <a:bodyPr wrap="square" rtlCol="0">
            <a:spAutoFit/>
          </a:bodyPr>
          <a:lstStyle/>
          <a:p>
            <a:r>
              <a:rPr lang="es-CL" sz="3600" dirty="0"/>
              <a:t>CONTEO DE SÍLABAS: </a:t>
            </a:r>
          </a:p>
          <a:p>
            <a:r>
              <a:rPr lang="es-MX" dirty="0"/>
              <a:t>Esta décima describe las cuatro reglas básicas para contar las ocho sílabas en cada uno de los versos. Para esto siempre se debe analizar la fuerza de pronunciación en la última palabra de la línea o verso.</a:t>
            </a:r>
            <a:endParaRPr lang="es-CL" dirty="0"/>
          </a:p>
        </p:txBody>
      </p:sp>
      <p:sp>
        <p:nvSpPr>
          <p:cNvPr id="3" name="CuadroTexto 2"/>
          <p:cNvSpPr txBox="1"/>
          <p:nvPr/>
        </p:nvSpPr>
        <p:spPr>
          <a:xfrm>
            <a:off x="8238565" y="603286"/>
            <a:ext cx="3765178" cy="2862322"/>
          </a:xfrm>
          <a:prstGeom prst="rect">
            <a:avLst/>
          </a:prstGeom>
          <a:solidFill>
            <a:schemeClr val="accent6">
              <a:lumMod val="20000"/>
              <a:lumOff val="80000"/>
            </a:schemeClr>
          </a:solidFill>
        </p:spPr>
        <p:txBody>
          <a:bodyPr wrap="square" rtlCol="0">
            <a:spAutoFit/>
          </a:bodyPr>
          <a:lstStyle/>
          <a:p>
            <a:pPr algn="ctr"/>
            <a:r>
              <a:rPr lang="es-MX" b="1" dirty="0">
                <a:solidFill>
                  <a:srgbClr val="7030A0"/>
                </a:solidFill>
              </a:rPr>
              <a:t>Cuatro reglas acumula</a:t>
            </a:r>
            <a:br>
              <a:rPr lang="es-MX" b="1" dirty="0">
                <a:solidFill>
                  <a:srgbClr val="7030A0"/>
                </a:solidFill>
              </a:rPr>
            </a:br>
            <a:r>
              <a:rPr lang="es-MX" b="1" dirty="0">
                <a:solidFill>
                  <a:srgbClr val="7030A0"/>
                </a:solidFill>
              </a:rPr>
              <a:t>y se lleva ocho si es llana</a:t>
            </a:r>
            <a:br>
              <a:rPr lang="es-MX" b="1" dirty="0">
                <a:solidFill>
                  <a:srgbClr val="7030A0"/>
                </a:solidFill>
              </a:rPr>
            </a:br>
            <a:r>
              <a:rPr lang="es-MX" b="1" dirty="0">
                <a:solidFill>
                  <a:srgbClr val="7030A0"/>
                </a:solidFill>
              </a:rPr>
              <a:t>aguda siete mas una</a:t>
            </a:r>
            <a:br>
              <a:rPr lang="es-MX" b="1" dirty="0">
                <a:solidFill>
                  <a:srgbClr val="7030A0"/>
                </a:solidFill>
              </a:rPr>
            </a:br>
            <a:r>
              <a:rPr lang="es-MX" b="1" dirty="0">
                <a:solidFill>
                  <a:srgbClr val="7030A0"/>
                </a:solidFill>
              </a:rPr>
              <a:t>luego le sigue la esdrújula</a:t>
            </a:r>
            <a:br>
              <a:rPr lang="es-MX" b="1" dirty="0">
                <a:solidFill>
                  <a:srgbClr val="7030A0"/>
                </a:solidFill>
              </a:rPr>
            </a:br>
            <a:r>
              <a:rPr lang="es-MX" b="1" dirty="0">
                <a:solidFill>
                  <a:srgbClr val="7030A0"/>
                </a:solidFill>
              </a:rPr>
              <a:t>Esa es de nueve menos una</a:t>
            </a:r>
            <a:br>
              <a:rPr lang="es-MX" b="1" dirty="0">
                <a:solidFill>
                  <a:srgbClr val="7030A0"/>
                </a:solidFill>
              </a:rPr>
            </a:br>
            <a:r>
              <a:rPr lang="es-MX" b="1" dirty="0">
                <a:solidFill>
                  <a:srgbClr val="7030A0"/>
                </a:solidFill>
              </a:rPr>
              <a:t>Ocho sílabas con rima</a:t>
            </a:r>
            <a:br>
              <a:rPr lang="es-MX" b="1" dirty="0">
                <a:solidFill>
                  <a:srgbClr val="7030A0"/>
                </a:solidFill>
              </a:rPr>
            </a:br>
            <a:r>
              <a:rPr lang="es-MX" b="1" dirty="0">
                <a:solidFill>
                  <a:srgbClr val="7030A0"/>
                </a:solidFill>
              </a:rPr>
              <a:t>diez versos en esto estriba</a:t>
            </a:r>
            <a:br>
              <a:rPr lang="es-MX" b="1" dirty="0">
                <a:solidFill>
                  <a:srgbClr val="7030A0"/>
                </a:solidFill>
              </a:rPr>
            </a:br>
            <a:r>
              <a:rPr lang="es-MX" b="1" dirty="0">
                <a:solidFill>
                  <a:srgbClr val="7030A0"/>
                </a:solidFill>
              </a:rPr>
              <a:t>vocales van en unión</a:t>
            </a:r>
            <a:br>
              <a:rPr lang="es-MX" b="1" dirty="0">
                <a:solidFill>
                  <a:srgbClr val="7030A0"/>
                </a:solidFill>
              </a:rPr>
            </a:br>
            <a:r>
              <a:rPr lang="es-MX" b="1" dirty="0">
                <a:solidFill>
                  <a:srgbClr val="7030A0"/>
                </a:solidFill>
              </a:rPr>
              <a:t>si acento en separación</a:t>
            </a:r>
            <a:br>
              <a:rPr lang="es-MX" b="1" dirty="0">
                <a:solidFill>
                  <a:srgbClr val="7030A0"/>
                </a:solidFill>
              </a:rPr>
            </a:br>
            <a:r>
              <a:rPr lang="es-MX" b="1" dirty="0">
                <a:solidFill>
                  <a:srgbClr val="7030A0"/>
                </a:solidFill>
              </a:rPr>
              <a:t>y una décima terminas</a:t>
            </a:r>
            <a:endParaRPr lang="es-CL" dirty="0">
              <a:solidFill>
                <a:srgbClr val="7030A0"/>
              </a:solidFill>
            </a:endParaRPr>
          </a:p>
        </p:txBody>
      </p:sp>
      <p:sp>
        <p:nvSpPr>
          <p:cNvPr id="4" name="Flecha derecha 3"/>
          <p:cNvSpPr/>
          <p:nvPr/>
        </p:nvSpPr>
        <p:spPr>
          <a:xfrm>
            <a:off x="2662518" y="2259106"/>
            <a:ext cx="5056094" cy="923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p:cNvSpPr txBox="1"/>
          <p:nvPr/>
        </p:nvSpPr>
        <p:spPr>
          <a:xfrm>
            <a:off x="681317" y="3944471"/>
            <a:ext cx="8803342" cy="2246769"/>
          </a:xfrm>
          <a:prstGeom prst="rect">
            <a:avLst/>
          </a:prstGeom>
          <a:noFill/>
        </p:spPr>
        <p:txBody>
          <a:bodyPr wrap="square" rtlCol="0">
            <a:spAutoFit/>
          </a:bodyPr>
          <a:lstStyle/>
          <a:p>
            <a:pPr marL="457200" indent="-457200">
              <a:buFont typeface="Wingdings" panose="05000000000000000000" pitchFamily="2" charset="2"/>
              <a:buChar char="ü"/>
            </a:pPr>
            <a:r>
              <a:rPr lang="es-MX" sz="2800" dirty="0"/>
              <a:t>Si la última palabra es </a:t>
            </a:r>
            <a:r>
              <a:rPr lang="es-MX" sz="2800" dirty="0">
                <a:solidFill>
                  <a:srgbClr val="FFFF00"/>
                </a:solidFill>
              </a:rPr>
              <a:t>aguda</a:t>
            </a:r>
            <a:r>
              <a:rPr lang="es-MX" sz="2800" dirty="0"/>
              <a:t>, la fuerza de pronunciación en la última sílaba, al verso se le añade una sílaba para completar sus ocho sílabas. </a:t>
            </a:r>
          </a:p>
          <a:p>
            <a:r>
              <a:rPr lang="es-MX" sz="2800" b="1" dirty="0"/>
              <a:t>ejemplo: "</a:t>
            </a:r>
            <a:r>
              <a:rPr lang="es-MX" sz="2800" b="1" dirty="0" err="1">
                <a:solidFill>
                  <a:schemeClr val="accent6">
                    <a:lumMod val="60000"/>
                    <a:lumOff val="40000"/>
                  </a:schemeClr>
                </a:solidFill>
              </a:rPr>
              <a:t>vo</a:t>
            </a:r>
            <a:r>
              <a:rPr lang="es-MX" sz="2800" b="1" dirty="0">
                <a:solidFill>
                  <a:schemeClr val="accent6">
                    <a:lumMod val="60000"/>
                    <a:lumOff val="40000"/>
                  </a:schemeClr>
                </a:solidFill>
              </a:rPr>
              <a:t>-</a:t>
            </a:r>
            <a:r>
              <a:rPr lang="es-MX" sz="2800" b="1" dirty="0" err="1">
                <a:solidFill>
                  <a:schemeClr val="accent6">
                    <a:lumMod val="60000"/>
                    <a:lumOff val="40000"/>
                  </a:schemeClr>
                </a:solidFill>
              </a:rPr>
              <a:t>ca</a:t>
            </a:r>
            <a:r>
              <a:rPr lang="es-MX" sz="2800" b="1" dirty="0">
                <a:solidFill>
                  <a:schemeClr val="accent6">
                    <a:lumMod val="60000"/>
                    <a:lumOff val="40000"/>
                  </a:schemeClr>
                </a:solidFill>
              </a:rPr>
              <a:t>-les-van-en-u-</a:t>
            </a:r>
            <a:r>
              <a:rPr lang="es-MX" sz="2800" b="1" dirty="0" err="1">
                <a:solidFill>
                  <a:srgbClr val="FFFF00"/>
                </a:solidFill>
              </a:rPr>
              <a:t>nión</a:t>
            </a:r>
            <a:r>
              <a:rPr lang="es-MX" sz="2800" b="1" dirty="0"/>
              <a:t>“ (7+1)</a:t>
            </a:r>
            <a:endParaRPr lang="es-MX" sz="2800" dirty="0"/>
          </a:p>
        </p:txBody>
      </p:sp>
    </p:spTree>
    <p:extLst>
      <p:ext uri="{BB962C8B-B14F-4D97-AF65-F5344CB8AC3E}">
        <p14:creationId xmlns:p14="http://schemas.microsoft.com/office/powerpoint/2010/main" val="5375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30304" y="645582"/>
            <a:ext cx="11331389" cy="6555641"/>
          </a:xfrm>
          <a:prstGeom prst="rect">
            <a:avLst/>
          </a:prstGeom>
        </p:spPr>
        <p:txBody>
          <a:bodyPr wrap="square">
            <a:spAutoFit/>
          </a:bodyPr>
          <a:lstStyle/>
          <a:p>
            <a:pPr marL="457200" indent="-457200">
              <a:buFont typeface="Wingdings" panose="05000000000000000000" pitchFamily="2" charset="2"/>
              <a:buChar char="ü"/>
            </a:pPr>
            <a:r>
              <a:rPr lang="es-MX" sz="2800" dirty="0"/>
              <a:t>Si la última palabra es </a:t>
            </a:r>
            <a:r>
              <a:rPr lang="es-MX" sz="2800" dirty="0">
                <a:solidFill>
                  <a:srgbClr val="FFFF00"/>
                </a:solidFill>
              </a:rPr>
              <a:t>esdrújula</a:t>
            </a:r>
            <a:r>
              <a:rPr lang="es-MX" sz="2800" dirty="0"/>
              <a:t>, la fuerza de pronunciación en la antepenúltima sílaba, al verso se le resta una sílaba para completar sus ocho sílabas.</a:t>
            </a:r>
            <a:endParaRPr lang="es-MX" sz="2800" b="1" dirty="0"/>
          </a:p>
          <a:p>
            <a:r>
              <a:rPr lang="es-MX" sz="2800" b="1" dirty="0"/>
              <a:t>ejemplo: "</a:t>
            </a:r>
            <a:r>
              <a:rPr lang="es-MX" sz="2800" b="1" dirty="0">
                <a:solidFill>
                  <a:schemeClr val="accent6">
                    <a:lumMod val="60000"/>
                    <a:lumOff val="40000"/>
                  </a:schemeClr>
                </a:solidFill>
              </a:rPr>
              <a:t>con-las-re-glas-</a:t>
            </a:r>
            <a:r>
              <a:rPr lang="es-MX" sz="2800" b="1" dirty="0" err="1">
                <a:solidFill>
                  <a:schemeClr val="accent6">
                    <a:lumMod val="60000"/>
                    <a:lumOff val="40000"/>
                  </a:schemeClr>
                </a:solidFill>
              </a:rPr>
              <a:t>deu</a:t>
            </a:r>
            <a:r>
              <a:rPr lang="es-MX" sz="2800" b="1" dirty="0">
                <a:solidFill>
                  <a:schemeClr val="accent6">
                    <a:lumMod val="60000"/>
                    <a:lumOff val="40000"/>
                  </a:schemeClr>
                </a:solidFill>
              </a:rPr>
              <a:t>-na-</a:t>
            </a:r>
            <a:r>
              <a:rPr lang="es-MX" sz="2800" b="1" dirty="0">
                <a:solidFill>
                  <a:srgbClr val="FFFF00"/>
                </a:solidFill>
              </a:rPr>
              <a:t>dé</a:t>
            </a:r>
            <a:r>
              <a:rPr lang="es-MX" sz="2800" b="1" dirty="0">
                <a:solidFill>
                  <a:schemeClr val="accent6">
                    <a:lumMod val="60000"/>
                    <a:lumOff val="40000"/>
                  </a:schemeClr>
                </a:solidFill>
              </a:rPr>
              <a:t>-ci-</a:t>
            </a:r>
            <a:r>
              <a:rPr lang="es-MX" sz="2800" b="1" dirty="0" err="1">
                <a:solidFill>
                  <a:schemeClr val="accent6">
                    <a:lumMod val="60000"/>
                    <a:lumOff val="40000"/>
                  </a:schemeClr>
                </a:solidFill>
              </a:rPr>
              <a:t>ma</a:t>
            </a:r>
            <a:r>
              <a:rPr lang="es-MX" sz="2800" b="1" dirty="0"/>
              <a:t>“ (9-1)</a:t>
            </a:r>
          </a:p>
          <a:p>
            <a:endParaRPr lang="es-MX" sz="2800" dirty="0"/>
          </a:p>
          <a:p>
            <a:pPr marL="457200" indent="-457200">
              <a:buFont typeface="Wingdings" panose="05000000000000000000" pitchFamily="2" charset="2"/>
              <a:buChar char="ü"/>
            </a:pPr>
            <a:r>
              <a:rPr lang="es-MX" sz="2800" dirty="0"/>
              <a:t> Las vocales juntas siempre se unen y se cuentan como una sola sílaba. Cuando un verso termina en una palabra con vocal y es seguida por otra palabra que comienza con vocal formando una </a:t>
            </a:r>
            <a:r>
              <a:rPr lang="es-MX" sz="2800" dirty="0">
                <a:solidFill>
                  <a:srgbClr val="FFFF00"/>
                </a:solidFill>
              </a:rPr>
              <a:t>sinalefa</a:t>
            </a:r>
            <a:r>
              <a:rPr lang="es-MX" sz="2800" dirty="0"/>
              <a:t>, las vocales se unen y se cuentan como una sola sílaba.</a:t>
            </a:r>
            <a:endParaRPr lang="es-MX" sz="2800" b="1" dirty="0"/>
          </a:p>
          <a:p>
            <a:r>
              <a:rPr lang="es-MX" sz="2800" b="1" dirty="0"/>
              <a:t>ejemplo: "</a:t>
            </a:r>
            <a:r>
              <a:rPr lang="es-MX" sz="2800" b="1" dirty="0">
                <a:solidFill>
                  <a:schemeClr val="accent6">
                    <a:lumMod val="60000"/>
                    <a:lumOff val="40000"/>
                  </a:schemeClr>
                </a:solidFill>
              </a:rPr>
              <a:t>si-a-</a:t>
            </a:r>
            <a:r>
              <a:rPr lang="es-MX" sz="2800" b="1" dirty="0" err="1">
                <a:solidFill>
                  <a:schemeClr val="accent6">
                    <a:lumMod val="60000"/>
                    <a:lumOff val="40000"/>
                  </a:schemeClr>
                </a:solidFill>
              </a:rPr>
              <a:t>cen</a:t>
            </a:r>
            <a:r>
              <a:rPr lang="es-MX" sz="2800" b="1" dirty="0">
                <a:solidFill>
                  <a:schemeClr val="accent6">
                    <a:lumMod val="60000"/>
                    <a:lumOff val="40000"/>
                  </a:schemeClr>
                </a:solidFill>
              </a:rPr>
              <a:t>-t</a:t>
            </a:r>
            <a:r>
              <a:rPr lang="es-MX" sz="2800" b="1" dirty="0">
                <a:solidFill>
                  <a:srgbClr val="FFFF00"/>
                </a:solidFill>
              </a:rPr>
              <a:t>o e</a:t>
            </a:r>
            <a:r>
              <a:rPr lang="es-MX" sz="2800" b="1" dirty="0">
                <a:solidFill>
                  <a:schemeClr val="accent6">
                    <a:lumMod val="60000"/>
                    <a:lumOff val="40000"/>
                  </a:schemeClr>
                </a:solidFill>
              </a:rPr>
              <a:t>n-se-</a:t>
            </a:r>
            <a:r>
              <a:rPr lang="es-MX" sz="2800" b="1" dirty="0" err="1">
                <a:solidFill>
                  <a:schemeClr val="accent6">
                    <a:lumMod val="60000"/>
                    <a:lumOff val="40000"/>
                  </a:schemeClr>
                </a:solidFill>
              </a:rPr>
              <a:t>pa</a:t>
            </a:r>
            <a:r>
              <a:rPr lang="es-MX" sz="2800" b="1" dirty="0">
                <a:solidFill>
                  <a:schemeClr val="accent6">
                    <a:lumMod val="60000"/>
                    <a:lumOff val="40000"/>
                  </a:schemeClr>
                </a:solidFill>
              </a:rPr>
              <a:t>-</a:t>
            </a:r>
            <a:r>
              <a:rPr lang="es-MX" sz="2800" b="1" dirty="0" err="1">
                <a:solidFill>
                  <a:schemeClr val="accent6">
                    <a:lumMod val="60000"/>
                    <a:lumOff val="40000"/>
                  </a:schemeClr>
                </a:solidFill>
              </a:rPr>
              <a:t>ra-ción</a:t>
            </a:r>
            <a:r>
              <a:rPr lang="es-MX" sz="2800" b="1" dirty="0"/>
              <a:t>“</a:t>
            </a:r>
          </a:p>
          <a:p>
            <a:r>
              <a:rPr lang="es-MX" sz="2800" dirty="0"/>
              <a:t>La última sílaba de la palabra "</a:t>
            </a:r>
            <a:r>
              <a:rPr lang="es-MX" sz="2800" dirty="0">
                <a:solidFill>
                  <a:srgbClr val="FFFF00"/>
                </a:solidFill>
              </a:rPr>
              <a:t>acento</a:t>
            </a:r>
            <a:r>
              <a:rPr lang="es-MX" sz="2800" dirty="0"/>
              <a:t>" se une a la sílaba de la palabra "</a:t>
            </a:r>
            <a:r>
              <a:rPr lang="es-MX" sz="2800" dirty="0">
                <a:solidFill>
                  <a:srgbClr val="FFFF00"/>
                </a:solidFill>
              </a:rPr>
              <a:t>en</a:t>
            </a:r>
            <a:r>
              <a:rPr lang="es-MX" sz="2800" dirty="0"/>
              <a:t>" y se cuenta como una sola sílaba.</a:t>
            </a:r>
          </a:p>
          <a:p>
            <a:endParaRPr lang="es-MX" sz="2800" b="1" dirty="0"/>
          </a:p>
          <a:p>
            <a:r>
              <a:rPr lang="es-MX" sz="2800" dirty="0"/>
              <a:t> </a:t>
            </a:r>
          </a:p>
        </p:txBody>
      </p:sp>
    </p:spTree>
    <p:extLst>
      <p:ext uri="{BB962C8B-B14F-4D97-AF65-F5344CB8AC3E}">
        <p14:creationId xmlns:p14="http://schemas.microsoft.com/office/powerpoint/2010/main" val="404045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023" y="909987"/>
            <a:ext cx="11089341" cy="3970318"/>
          </a:xfrm>
          <a:prstGeom prst="rect">
            <a:avLst/>
          </a:prstGeom>
        </p:spPr>
        <p:txBody>
          <a:bodyPr wrap="square">
            <a:spAutoFit/>
          </a:bodyPr>
          <a:lstStyle/>
          <a:p>
            <a:pPr marL="457200" indent="-457200">
              <a:buFont typeface="Wingdings" panose="05000000000000000000" pitchFamily="2" charset="2"/>
              <a:buChar char="ü"/>
            </a:pPr>
            <a:r>
              <a:rPr lang="es-MX" sz="2800" dirty="0"/>
              <a:t>Cuando un acento separa dos vocales juntas en la unión de una vocal débil (</a:t>
            </a:r>
            <a:r>
              <a:rPr lang="es-MX" sz="2800" dirty="0" err="1"/>
              <a:t>i,u</a:t>
            </a:r>
            <a:r>
              <a:rPr lang="es-MX" sz="2800" dirty="0"/>
              <a:t>) con una fuerte las vocales se separan y se cuentan como dos sílabas, el acento rompe la unión de las vocales. Esto se conoce como un </a:t>
            </a:r>
            <a:r>
              <a:rPr lang="es-MX" sz="2800" dirty="0">
                <a:solidFill>
                  <a:srgbClr val="FFFF00"/>
                </a:solidFill>
              </a:rPr>
              <a:t>hiato</a:t>
            </a:r>
            <a:r>
              <a:rPr lang="es-MX" sz="2800" dirty="0"/>
              <a:t>, donde la fuerza de pronunciación recae en la vocal débil y se le coloca un acento</a:t>
            </a:r>
          </a:p>
          <a:p>
            <a:r>
              <a:rPr lang="es-MX" sz="2800" b="1" dirty="0"/>
              <a:t> por ejemplo, en la palabra "</a:t>
            </a:r>
            <a:r>
              <a:rPr lang="es-MX" sz="2800" b="1" dirty="0">
                <a:solidFill>
                  <a:schemeClr val="accent6">
                    <a:lumMod val="60000"/>
                    <a:lumOff val="40000"/>
                  </a:schemeClr>
                </a:solidFill>
              </a:rPr>
              <a:t>de-</a:t>
            </a:r>
            <a:r>
              <a:rPr lang="es-MX" sz="2800" b="1" dirty="0" err="1">
                <a:solidFill>
                  <a:schemeClr val="accent6">
                    <a:lumMod val="60000"/>
                    <a:lumOff val="40000"/>
                  </a:schemeClr>
                </a:solidFill>
              </a:rPr>
              <a:t>c</a:t>
            </a:r>
            <a:r>
              <a:rPr lang="es-MX" sz="2800" b="1" dirty="0" err="1">
                <a:solidFill>
                  <a:srgbClr val="FFFF00"/>
                </a:solidFill>
              </a:rPr>
              <a:t>í</a:t>
            </a:r>
            <a:r>
              <a:rPr lang="es-MX" sz="2800" b="1" dirty="0">
                <a:solidFill>
                  <a:srgbClr val="FFFF00"/>
                </a:solidFill>
              </a:rPr>
              <a:t>-a</a:t>
            </a:r>
            <a:r>
              <a:rPr lang="es-MX" sz="2800" b="1" dirty="0"/>
              <a:t>"</a:t>
            </a:r>
            <a:r>
              <a:rPr lang="es-MX" sz="2800" dirty="0"/>
              <a:t>. Esta palabra a pesar de que tiene dos vocales juntas se cuentan como sílabas separadas, esto hace que la misma conste de tres sílabas.</a:t>
            </a:r>
          </a:p>
        </p:txBody>
      </p:sp>
    </p:spTree>
    <p:extLst>
      <p:ext uri="{BB962C8B-B14F-4D97-AF65-F5344CB8AC3E}">
        <p14:creationId xmlns:p14="http://schemas.microsoft.com/office/powerpoint/2010/main" val="3654422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TM03457485[[fn=Malla]]</Template>
  <TotalTime>30</TotalTime>
  <Words>369</Words>
  <Application>Microsoft Office PowerPoint</Application>
  <PresentationFormat>Panorámica</PresentationFormat>
  <Paragraphs>18</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Century Gothic</vt:lpstr>
      <vt:lpstr>Wingdings</vt:lpstr>
      <vt:lpstr>Malla</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Alexis</dc:creator>
  <cp:lastModifiedBy>alonceu@gmail.com</cp:lastModifiedBy>
  <cp:revision>4</cp:revision>
  <dcterms:created xsi:type="dcterms:W3CDTF">2020-03-30T18:00:02Z</dcterms:created>
  <dcterms:modified xsi:type="dcterms:W3CDTF">2021-04-19T13:12:08Z</dcterms:modified>
</cp:coreProperties>
</file>