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56" r:id="rId4"/>
    <p:sldId id="258" r:id="rId5"/>
    <p:sldId id="259" r:id="rId6"/>
    <p:sldId id="260" r:id="rId7"/>
    <p:sldId id="261" r:id="rId8"/>
    <p:sldId id="262"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FF339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L"/>
          </a:p>
        </p:txBody>
      </p:sp>
      <p:sp>
        <p:nvSpPr>
          <p:cNvPr id="4" name="Marcador de fecha 3"/>
          <p:cNvSpPr>
            <a:spLocks noGrp="1"/>
          </p:cNvSpPr>
          <p:nvPr>
            <p:ph type="dt" sz="half" idx="10"/>
          </p:nvPr>
        </p:nvSpPr>
        <p:spPr/>
        <p:txBody>
          <a:bodyPr/>
          <a:lstStyle/>
          <a:p>
            <a:fld id="{A7C2B043-232C-4330-9A74-8E8814D30FAA}" type="datetimeFigureOut">
              <a:rPr lang="es-CL" smtClean="0"/>
              <a:t>31-07-2021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36428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A7C2B043-232C-4330-9A74-8E8814D30FAA}" type="datetimeFigureOut">
              <a:rPr lang="es-CL" smtClean="0"/>
              <a:t>31-07-2021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2786766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A7C2B043-232C-4330-9A74-8E8814D30FAA}" type="datetimeFigureOut">
              <a:rPr lang="es-CL" smtClean="0"/>
              <a:t>31-07-2021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332942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A7C2B043-232C-4330-9A74-8E8814D30FAA}" type="datetimeFigureOut">
              <a:rPr lang="es-CL" smtClean="0"/>
              <a:t>31-07-2021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942889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7C2B043-232C-4330-9A74-8E8814D30FAA}" type="datetimeFigureOut">
              <a:rPr lang="es-CL" smtClean="0"/>
              <a:t>31-07-2021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220686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A7C2B043-232C-4330-9A74-8E8814D30FAA}" type="datetimeFigureOut">
              <a:rPr lang="es-CL" smtClean="0"/>
              <a:t>31-07-2021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2998733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A7C2B043-232C-4330-9A74-8E8814D30FAA}" type="datetimeFigureOut">
              <a:rPr lang="es-CL" smtClean="0"/>
              <a:t>31-07-2021</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151168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A7C2B043-232C-4330-9A74-8E8814D30FAA}" type="datetimeFigureOut">
              <a:rPr lang="es-CL" smtClean="0"/>
              <a:t>31-07-2021</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1947884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7C2B043-232C-4330-9A74-8E8814D30FAA}" type="datetimeFigureOut">
              <a:rPr lang="es-CL" smtClean="0"/>
              <a:t>31-07-2021</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1188092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7C2B043-232C-4330-9A74-8E8814D30FAA}" type="datetimeFigureOut">
              <a:rPr lang="es-CL" smtClean="0"/>
              <a:t>31-07-2021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1304487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7C2B043-232C-4330-9A74-8E8814D30FAA}" type="datetimeFigureOut">
              <a:rPr lang="es-CL" smtClean="0"/>
              <a:t>31-07-2021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BC5C40B-E483-4E75-9AFB-69F71CF4685E}" type="slidenum">
              <a:rPr lang="es-CL" smtClean="0"/>
              <a:t>‹Nº›</a:t>
            </a:fld>
            <a:endParaRPr lang="es-CL"/>
          </a:p>
        </p:txBody>
      </p:sp>
    </p:spTree>
    <p:extLst>
      <p:ext uri="{BB962C8B-B14F-4D97-AF65-F5344CB8AC3E}">
        <p14:creationId xmlns:p14="http://schemas.microsoft.com/office/powerpoint/2010/main" val="373085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2B043-232C-4330-9A74-8E8814D30FAA}" type="datetimeFigureOut">
              <a:rPr lang="es-CL" smtClean="0"/>
              <a:t>31-07-2021</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5C40B-E483-4E75-9AFB-69F71CF4685E}" type="slidenum">
              <a:rPr lang="es-CL" smtClean="0"/>
              <a:t>‹Nº›</a:t>
            </a:fld>
            <a:endParaRPr lang="es-CL"/>
          </a:p>
        </p:txBody>
      </p:sp>
    </p:spTree>
    <p:extLst>
      <p:ext uri="{BB962C8B-B14F-4D97-AF65-F5344CB8AC3E}">
        <p14:creationId xmlns:p14="http://schemas.microsoft.com/office/powerpoint/2010/main" val="3879956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1158240"/>
            <a:ext cx="7889966" cy="1938992"/>
          </a:xfrm>
          <a:prstGeom prst="rect">
            <a:avLst/>
          </a:prstGeom>
          <a:solidFill>
            <a:srgbClr val="CCFF99"/>
          </a:solidFill>
        </p:spPr>
        <p:txBody>
          <a:bodyPr wrap="square" rtlCol="0">
            <a:spAutoFit/>
          </a:bodyPr>
          <a:lstStyle/>
          <a:p>
            <a:pPr algn="ctr"/>
            <a:r>
              <a:rPr lang="es-CL" sz="6000" dirty="0" smtClean="0">
                <a:solidFill>
                  <a:srgbClr val="00B050"/>
                </a:solidFill>
                <a:latin typeface="Arial Black" panose="020B0A04020102020204" pitchFamily="34" charset="0"/>
              </a:rPr>
              <a:t>NUESTRAS TRADICIONES</a:t>
            </a:r>
            <a:endParaRPr lang="es-CL" sz="6000" dirty="0">
              <a:solidFill>
                <a:srgbClr val="00B050"/>
              </a:solidFill>
              <a:latin typeface="Arial Black" panose="020B0A04020102020204" pitchFamily="34" charset="0"/>
            </a:endParaRPr>
          </a:p>
        </p:txBody>
      </p:sp>
      <p:sp>
        <p:nvSpPr>
          <p:cNvPr id="5" name="CuadroTexto 4"/>
          <p:cNvSpPr txBox="1"/>
          <p:nvPr/>
        </p:nvSpPr>
        <p:spPr>
          <a:xfrm>
            <a:off x="6844937" y="3587931"/>
            <a:ext cx="4859383" cy="2308324"/>
          </a:xfrm>
          <a:prstGeom prst="rect">
            <a:avLst/>
          </a:prstGeom>
          <a:solidFill>
            <a:srgbClr val="FFFF00"/>
          </a:solidFill>
        </p:spPr>
        <p:txBody>
          <a:bodyPr wrap="square" rtlCol="0">
            <a:spAutoFit/>
          </a:bodyPr>
          <a:lstStyle/>
          <a:p>
            <a:pPr algn="ctr"/>
            <a:r>
              <a:rPr lang="es-CL" sz="3600" dirty="0" smtClean="0"/>
              <a:t>Objetivo: Reconocer concepto de tradición, identificando tradiciones chilenas.</a:t>
            </a:r>
            <a:endParaRPr lang="es-CL" sz="3600" dirty="0"/>
          </a:p>
        </p:txBody>
      </p:sp>
    </p:spTree>
    <p:extLst>
      <p:ext uri="{BB962C8B-B14F-4D97-AF65-F5344CB8AC3E}">
        <p14:creationId xmlns:p14="http://schemas.microsoft.com/office/powerpoint/2010/main" val="794302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lamada ovalada 2"/>
          <p:cNvSpPr/>
          <p:nvPr/>
        </p:nvSpPr>
        <p:spPr>
          <a:xfrm>
            <a:off x="696686" y="3135086"/>
            <a:ext cx="7088777" cy="2046514"/>
          </a:xfrm>
          <a:prstGeom prst="wedgeEllipseCallout">
            <a:avLst>
              <a:gd name="adj1" fmla="val 61845"/>
              <a:gd name="adj2" fmla="val 845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Rectángulo 3"/>
          <p:cNvSpPr/>
          <p:nvPr/>
        </p:nvSpPr>
        <p:spPr>
          <a:xfrm>
            <a:off x="809897" y="417399"/>
            <a:ext cx="10215154" cy="1815882"/>
          </a:xfrm>
          <a:prstGeom prst="rect">
            <a:avLst/>
          </a:prstGeom>
          <a:solidFill>
            <a:srgbClr val="CCFF99"/>
          </a:solidFill>
        </p:spPr>
        <p:txBody>
          <a:bodyPr wrap="square">
            <a:spAutoFit/>
          </a:bodyPr>
          <a:lstStyle/>
          <a:p>
            <a:r>
              <a:rPr lang="es-MX" sz="2800" b="0" i="0" dirty="0" smtClean="0">
                <a:solidFill>
                  <a:srgbClr val="00B050"/>
                </a:solidFill>
                <a:effectLst/>
                <a:latin typeface="Comic Sans MS" panose="030F0702030302020204" pitchFamily="66" charset="0"/>
              </a:rPr>
              <a:t>Nuestro país está lleno de tradiciones y costumbres que nos hacen únicos y diferentes a otras culturas. Muchas de nuestras manifestaciones folclóricas nacieron de la mezcla que se produjo entre los indígenas y los españoles.</a:t>
            </a:r>
            <a:endParaRPr lang="es-CL" sz="2800" dirty="0">
              <a:solidFill>
                <a:srgbClr val="00B050"/>
              </a:solidFill>
              <a:latin typeface="Comic Sans MS" panose="030F0702030302020204" pitchFamily="66" charset="0"/>
            </a:endParaRPr>
          </a:p>
        </p:txBody>
      </p:sp>
      <p:sp>
        <p:nvSpPr>
          <p:cNvPr id="2" name="Rectángulo 1"/>
          <p:cNvSpPr/>
          <p:nvPr/>
        </p:nvSpPr>
        <p:spPr>
          <a:xfrm>
            <a:off x="1001487" y="3657733"/>
            <a:ext cx="6096000" cy="1200329"/>
          </a:xfrm>
          <a:prstGeom prst="rect">
            <a:avLst/>
          </a:prstGeom>
        </p:spPr>
        <p:txBody>
          <a:bodyPr>
            <a:spAutoFit/>
          </a:bodyPr>
          <a:lstStyle/>
          <a:p>
            <a:pPr algn="ctr"/>
            <a:r>
              <a:rPr lang="es-MX" sz="2400" b="0" i="0" dirty="0" smtClean="0">
                <a:solidFill>
                  <a:srgbClr val="3B3835"/>
                </a:solidFill>
                <a:effectLst/>
                <a:latin typeface="Comic Sans MS" panose="030F0702030302020204" pitchFamily="66" charset="0"/>
              </a:rPr>
              <a:t>Una de estas manifestaciones son los Juegos Típicos de </a:t>
            </a:r>
            <a:r>
              <a:rPr lang="es-MX" sz="2400" b="0" i="0" dirty="0" smtClean="0">
                <a:solidFill>
                  <a:srgbClr val="3B3835"/>
                </a:solidFill>
                <a:effectLst/>
                <a:latin typeface="Comic Sans MS" panose="030F0702030302020204" pitchFamily="66" charset="0"/>
              </a:rPr>
              <a:t>Chile </a:t>
            </a:r>
            <a:r>
              <a:rPr lang="es-MX" sz="2400" b="0" i="0" dirty="0" smtClean="0">
                <a:solidFill>
                  <a:srgbClr val="3B3835"/>
                </a:solidFill>
                <a:effectLst/>
                <a:latin typeface="Comic Sans MS" panose="030F0702030302020204" pitchFamily="66" charset="0"/>
              </a:rPr>
              <a:t>¡¡¡Ven te invito a Conocerlos!!!</a:t>
            </a:r>
            <a:endParaRPr lang="es-CL" sz="2400" dirty="0">
              <a:latin typeface="Comic Sans MS" panose="030F0702030302020204" pitchFamily="66" charset="0"/>
            </a:endParaRPr>
          </a:p>
        </p:txBody>
      </p:sp>
      <p:pic>
        <p:nvPicPr>
          <p:cNvPr id="5" name="Picture 8" descr="Bitmoji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7929" y="1657797"/>
            <a:ext cx="5174071" cy="5200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83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53144" y="1683361"/>
            <a:ext cx="11355976" cy="1015663"/>
          </a:xfrm>
          <a:prstGeom prst="rect">
            <a:avLst/>
          </a:prstGeom>
        </p:spPr>
        <p:txBody>
          <a:bodyPr wrap="square">
            <a:spAutoFit/>
          </a:bodyPr>
          <a:lstStyle/>
          <a:p>
            <a:r>
              <a:rPr lang="es-MX" sz="2000" b="0" i="0" dirty="0" smtClean="0">
                <a:solidFill>
                  <a:srgbClr val="3B3835"/>
                </a:solidFill>
                <a:effectLst/>
                <a:latin typeface="Comic Sans MS" panose="030F0702030302020204" pitchFamily="66" charset="0"/>
              </a:rPr>
              <a:t>Este juego es usado por todo el mundo y </a:t>
            </a:r>
            <a:r>
              <a:rPr lang="es-MX" sz="2000" dirty="0" smtClean="0">
                <a:solidFill>
                  <a:srgbClr val="3B3835"/>
                </a:solidFill>
                <a:latin typeface="Comic Sans MS" panose="030F0702030302020204" pitchFamily="66" charset="0"/>
              </a:rPr>
              <a:t>no </a:t>
            </a:r>
            <a:r>
              <a:rPr lang="es-MX" sz="2000" b="0" i="0" dirty="0" smtClean="0">
                <a:solidFill>
                  <a:srgbClr val="3B3835"/>
                </a:solidFill>
                <a:effectLst/>
                <a:latin typeface="Comic Sans MS" panose="030F0702030302020204" pitchFamily="66" charset="0"/>
              </a:rPr>
              <a:t>se conoce su origen, pero se han encontrado restos de este en las ruinas de algunos pueblos muy antiguos de Europa. </a:t>
            </a:r>
          </a:p>
          <a:p>
            <a:r>
              <a:rPr lang="es-MX" sz="2000" b="0" i="0" dirty="0" smtClean="0">
                <a:solidFill>
                  <a:srgbClr val="3B3835"/>
                </a:solidFill>
                <a:effectLst/>
                <a:latin typeface="Comic Sans MS" panose="030F0702030302020204" pitchFamily="66" charset="0"/>
              </a:rPr>
              <a:t>Es un juguete de madera con una punta de metal y de la punta se enrolla una cuerda.</a:t>
            </a:r>
            <a:endParaRPr lang="es-CL" sz="2000" dirty="0">
              <a:latin typeface="Comic Sans MS" panose="030F0702030302020204" pitchFamily="66" charset="0"/>
            </a:endParaRPr>
          </a:p>
        </p:txBody>
      </p:sp>
      <p:sp>
        <p:nvSpPr>
          <p:cNvPr id="6" name="Rectángulo 5"/>
          <p:cNvSpPr/>
          <p:nvPr/>
        </p:nvSpPr>
        <p:spPr>
          <a:xfrm>
            <a:off x="7402286" y="3594352"/>
            <a:ext cx="4284616" cy="1938992"/>
          </a:xfrm>
          <a:prstGeom prst="rect">
            <a:avLst/>
          </a:prstGeom>
        </p:spPr>
        <p:txBody>
          <a:bodyPr wrap="square">
            <a:spAutoFit/>
          </a:bodyPr>
          <a:lstStyle/>
          <a:p>
            <a:r>
              <a:rPr lang="es-MX" sz="2400" b="0" i="0" dirty="0" smtClean="0">
                <a:solidFill>
                  <a:srgbClr val="3B3835"/>
                </a:solidFill>
                <a:effectLst/>
                <a:latin typeface="Comic Sans MS" panose="030F0702030302020204" pitchFamily="66" charset="0"/>
              </a:rPr>
              <a:t>Una vez que lo hayas enrollado todo el hilo, debes lanzarlo con mucha fuerza y habilidad para que logre que gire y de infinitas vueltas.</a:t>
            </a:r>
            <a:endParaRPr lang="es-CL" sz="2400" dirty="0">
              <a:latin typeface="Comic Sans MS" panose="030F0702030302020204" pitchFamily="66" charset="0"/>
            </a:endParaRPr>
          </a:p>
        </p:txBody>
      </p:sp>
      <p:sp>
        <p:nvSpPr>
          <p:cNvPr id="7" name="Rectángulo 6"/>
          <p:cNvSpPr/>
          <p:nvPr/>
        </p:nvSpPr>
        <p:spPr>
          <a:xfrm>
            <a:off x="0" y="661967"/>
            <a:ext cx="5379800" cy="707886"/>
          </a:xfrm>
          <a:prstGeom prst="rect">
            <a:avLst/>
          </a:prstGeom>
          <a:solidFill>
            <a:srgbClr val="FFFF00"/>
          </a:solidFill>
        </p:spPr>
        <p:txBody>
          <a:bodyPr wrap="square">
            <a:spAutoFit/>
          </a:bodyPr>
          <a:lstStyle/>
          <a:p>
            <a:pPr algn="ctr"/>
            <a:r>
              <a:rPr lang="es-MX" sz="4000" b="0" i="0" dirty="0" smtClean="0">
                <a:solidFill>
                  <a:srgbClr val="3B3835"/>
                </a:solidFill>
                <a:effectLst/>
                <a:latin typeface="Comic Sans MS" panose="030F0702030302020204" pitchFamily="66" charset="0"/>
              </a:rPr>
              <a:t>El Trompo</a:t>
            </a:r>
            <a:endParaRPr lang="es-CL" sz="4000" dirty="0">
              <a:latin typeface="Comic Sans MS" panose="030F0702030302020204" pitchFamily="66" charset="0"/>
            </a:endParaRPr>
          </a:p>
        </p:txBody>
      </p:sp>
      <p:pic>
        <p:nvPicPr>
          <p:cNvPr id="1026" name="Picture 2" descr="Trompo: imágenes, fotos de stock y vectores | Shutterstock"/>
          <p:cNvPicPr>
            <a:picLocks noChangeAspect="1" noChangeArrowheads="1"/>
          </p:cNvPicPr>
          <p:nvPr/>
        </p:nvPicPr>
        <p:blipFill rotWithShape="1">
          <a:blip r:embed="rId2">
            <a:extLst>
              <a:ext uri="{28A0092B-C50C-407E-A947-70E740481C1C}">
                <a14:useLocalDpi xmlns:a14="http://schemas.microsoft.com/office/drawing/2010/main" val="0"/>
              </a:ext>
            </a:extLst>
          </a:blip>
          <a:srcRect b="5609"/>
          <a:stretch/>
        </p:blipFill>
        <p:spPr bwMode="auto">
          <a:xfrm>
            <a:off x="1081848" y="2945780"/>
            <a:ext cx="5736964" cy="3192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73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0709" y="1762344"/>
            <a:ext cx="10528662" cy="1200329"/>
          </a:xfrm>
          <a:prstGeom prst="rect">
            <a:avLst/>
          </a:prstGeom>
        </p:spPr>
        <p:txBody>
          <a:bodyPr wrap="square">
            <a:spAutoFit/>
          </a:bodyPr>
          <a:lstStyle/>
          <a:p>
            <a:r>
              <a:rPr lang="es-MX" sz="2400" b="0" i="0" dirty="0" smtClean="0">
                <a:solidFill>
                  <a:srgbClr val="3B3835"/>
                </a:solidFill>
                <a:effectLst/>
                <a:latin typeface="Comic Sans MS" panose="030F0702030302020204" pitchFamily="66" charset="0"/>
              </a:rPr>
              <a:t>Este juego los jugaban los niños mapuches con el nombre de “Pis Koitún”, palabra que en la lengua mapuzugun quiere decir “Corre, corre la trenza” La palabra waraka es de origen Quechua y significa trenza.</a:t>
            </a:r>
            <a:endParaRPr lang="es-CL" sz="2400" dirty="0">
              <a:latin typeface="Comic Sans MS" panose="030F0702030302020204" pitchFamily="66" charset="0"/>
            </a:endParaRPr>
          </a:p>
        </p:txBody>
      </p:sp>
      <p:sp>
        <p:nvSpPr>
          <p:cNvPr id="3" name="Rectángulo 2"/>
          <p:cNvSpPr/>
          <p:nvPr/>
        </p:nvSpPr>
        <p:spPr>
          <a:xfrm>
            <a:off x="6035040" y="3603678"/>
            <a:ext cx="5481850" cy="2862322"/>
          </a:xfrm>
          <a:prstGeom prst="rect">
            <a:avLst/>
          </a:prstGeom>
        </p:spPr>
        <p:txBody>
          <a:bodyPr wrap="square">
            <a:spAutoFit/>
          </a:bodyPr>
          <a:lstStyle/>
          <a:p>
            <a:r>
              <a:rPr lang="es-MX" sz="2000" b="0" i="0" dirty="0" smtClean="0">
                <a:solidFill>
                  <a:srgbClr val="3B3835"/>
                </a:solidFill>
                <a:effectLst/>
                <a:latin typeface="Comic Sans MS" panose="030F0702030302020204" pitchFamily="66" charset="0"/>
              </a:rPr>
              <a:t>Este juega con una pañoleta trenzada y un nudo en el extremo. Para jugo se pone los otros niños sentados en círculo con las piernas cruzadas . Por detrás corre un niño alrededor del círculo cantando “ corre. Corre la waraka/ el que mira para atrás / se le pega en la pelá “ </a:t>
            </a:r>
          </a:p>
          <a:p>
            <a:r>
              <a:rPr lang="es-MX" sz="2000" b="0" i="0" dirty="0" smtClean="0">
                <a:solidFill>
                  <a:srgbClr val="3B3835"/>
                </a:solidFill>
                <a:effectLst/>
                <a:latin typeface="Comic Sans MS" panose="030F0702030302020204" pitchFamily="66" charset="0"/>
              </a:rPr>
              <a:t>Todo el grupo acompaña con la palma y el canto</a:t>
            </a:r>
            <a:endParaRPr lang="es-CL" sz="2000" dirty="0">
              <a:latin typeface="Comic Sans MS" panose="030F0702030302020204" pitchFamily="66" charset="0"/>
            </a:endParaRPr>
          </a:p>
        </p:txBody>
      </p:sp>
      <p:sp>
        <p:nvSpPr>
          <p:cNvPr id="4" name="Rectángulo 3"/>
          <p:cNvSpPr/>
          <p:nvPr/>
        </p:nvSpPr>
        <p:spPr>
          <a:xfrm>
            <a:off x="1" y="475008"/>
            <a:ext cx="5817520" cy="646331"/>
          </a:xfrm>
          <a:prstGeom prst="rect">
            <a:avLst/>
          </a:prstGeom>
          <a:solidFill>
            <a:srgbClr val="FFC000"/>
          </a:solidFill>
        </p:spPr>
        <p:txBody>
          <a:bodyPr wrap="square">
            <a:spAutoFit/>
          </a:bodyPr>
          <a:lstStyle/>
          <a:p>
            <a:pPr algn="ctr"/>
            <a:r>
              <a:rPr lang="es-MX" sz="3600" b="0" i="0" dirty="0" smtClean="0">
                <a:solidFill>
                  <a:srgbClr val="3B3835"/>
                </a:solidFill>
                <a:effectLst/>
                <a:latin typeface="Comic Sans MS" panose="030F0702030302020204" pitchFamily="66" charset="0"/>
              </a:rPr>
              <a:t>Corre, corre la Waraka </a:t>
            </a:r>
            <a:endParaRPr lang="es-CL" sz="3600" dirty="0">
              <a:latin typeface="Comic Sans MS" panose="030F0702030302020204" pitchFamily="66" charset="0"/>
            </a:endParaRPr>
          </a:p>
        </p:txBody>
      </p:sp>
      <p:pic>
        <p:nvPicPr>
          <p:cNvPr id="2050" name="Picture 2" descr="Games from Around the World - New Kids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518" y="3169149"/>
            <a:ext cx="4504011" cy="3492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527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1852" y="2402953"/>
            <a:ext cx="4093028" cy="3046988"/>
          </a:xfrm>
          <a:prstGeom prst="rect">
            <a:avLst/>
          </a:prstGeom>
        </p:spPr>
        <p:txBody>
          <a:bodyPr wrap="square">
            <a:spAutoFit/>
          </a:bodyPr>
          <a:lstStyle/>
          <a:p>
            <a:r>
              <a:rPr lang="es-MX" sz="2400" b="0" i="0" dirty="0" smtClean="0">
                <a:solidFill>
                  <a:srgbClr val="3B3835"/>
                </a:solidFill>
                <a:effectLst/>
                <a:latin typeface="Comic Sans MS" panose="030F0702030302020204" pitchFamily="66" charset="0"/>
              </a:rPr>
              <a:t>Su origen corresponde al siglo pasado, y consiste básicamente en hacer chocar entre si a dos o más bolitas, así el jugador que tiene más bolitas, es el que tiene más experiencia y habilidad en el juego.</a:t>
            </a:r>
            <a:endParaRPr lang="es-CL" sz="2400" dirty="0">
              <a:latin typeface="Comic Sans MS" panose="030F0702030302020204" pitchFamily="66" charset="0"/>
            </a:endParaRPr>
          </a:p>
        </p:txBody>
      </p:sp>
      <p:sp>
        <p:nvSpPr>
          <p:cNvPr id="3" name="Rectángulo 2"/>
          <p:cNvSpPr/>
          <p:nvPr/>
        </p:nvSpPr>
        <p:spPr>
          <a:xfrm>
            <a:off x="0" y="475007"/>
            <a:ext cx="4754880" cy="769441"/>
          </a:xfrm>
          <a:prstGeom prst="rect">
            <a:avLst/>
          </a:prstGeom>
          <a:solidFill>
            <a:srgbClr val="FF0000"/>
          </a:solidFill>
        </p:spPr>
        <p:txBody>
          <a:bodyPr wrap="square">
            <a:spAutoFit/>
          </a:bodyPr>
          <a:lstStyle/>
          <a:p>
            <a:pPr algn="ctr"/>
            <a:r>
              <a:rPr lang="es-MX" sz="4400" b="0" i="0" dirty="0" smtClean="0">
                <a:solidFill>
                  <a:schemeClr val="bg1"/>
                </a:solidFill>
                <a:effectLst/>
                <a:latin typeface="Comic Sans MS" panose="030F0702030302020204" pitchFamily="66" charset="0"/>
              </a:rPr>
              <a:t>Las Bolitas</a:t>
            </a:r>
            <a:endParaRPr lang="es-CL" sz="4400" dirty="0">
              <a:solidFill>
                <a:schemeClr val="bg1"/>
              </a:solidFill>
              <a:latin typeface="Comic Sans MS" panose="030F0702030302020204" pitchFamily="66" charset="0"/>
            </a:endParaRPr>
          </a:p>
        </p:txBody>
      </p:sp>
      <p:pic>
        <p:nvPicPr>
          <p:cNvPr id="3074" name="Picture 2" descr="Como se juega a las bolitas: Historia de un juego apasionan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4880" y="1967524"/>
            <a:ext cx="7069717" cy="4102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082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93875" y="2315868"/>
            <a:ext cx="4127861" cy="3416320"/>
          </a:xfrm>
          <a:prstGeom prst="rect">
            <a:avLst/>
          </a:prstGeom>
        </p:spPr>
        <p:txBody>
          <a:bodyPr wrap="square">
            <a:spAutoFit/>
          </a:bodyPr>
          <a:lstStyle/>
          <a:p>
            <a:r>
              <a:rPr lang="es-MX" sz="2400" b="0" i="0" dirty="0" smtClean="0">
                <a:solidFill>
                  <a:srgbClr val="3B3835"/>
                </a:solidFill>
                <a:effectLst/>
                <a:latin typeface="Comic Sans MS" panose="030F0702030302020204" pitchFamily="66" charset="0"/>
              </a:rPr>
              <a:t>Este juego es conocido por toda Latinoamérica. Esta hecho de madera con forma de campana con un hoyito en el centro y de su cuerpo sale un cordón delgado en cuyo extremo hay un madero con un palito el cual encaja en el emboque.</a:t>
            </a:r>
            <a:endParaRPr lang="es-CL" sz="2400" dirty="0">
              <a:latin typeface="Comic Sans MS" panose="030F0702030302020204" pitchFamily="66" charset="0"/>
            </a:endParaRPr>
          </a:p>
        </p:txBody>
      </p:sp>
      <p:sp>
        <p:nvSpPr>
          <p:cNvPr id="3" name="Rectángulo 2"/>
          <p:cNvSpPr/>
          <p:nvPr/>
        </p:nvSpPr>
        <p:spPr>
          <a:xfrm>
            <a:off x="0" y="692723"/>
            <a:ext cx="6688183" cy="769441"/>
          </a:xfrm>
          <a:prstGeom prst="rect">
            <a:avLst/>
          </a:prstGeom>
          <a:solidFill>
            <a:srgbClr val="FF3399"/>
          </a:solidFill>
        </p:spPr>
        <p:txBody>
          <a:bodyPr wrap="square">
            <a:spAutoFit/>
          </a:bodyPr>
          <a:lstStyle/>
          <a:p>
            <a:pPr algn="ctr"/>
            <a:r>
              <a:rPr lang="es-MX" sz="4400" b="0" i="0" dirty="0" smtClean="0">
                <a:solidFill>
                  <a:schemeClr val="bg1"/>
                </a:solidFill>
                <a:effectLst/>
                <a:latin typeface="Comic Sans MS" panose="030F0702030302020204" pitchFamily="66" charset="0"/>
              </a:rPr>
              <a:t>El Emboque</a:t>
            </a:r>
            <a:r>
              <a:rPr lang="es-MX" sz="4400" b="0" i="0" dirty="0" smtClean="0">
                <a:solidFill>
                  <a:srgbClr val="3B3835"/>
                </a:solidFill>
                <a:effectLst/>
                <a:latin typeface="Comic Sans MS" panose="030F0702030302020204" pitchFamily="66" charset="0"/>
              </a:rPr>
              <a:t> </a:t>
            </a:r>
            <a:endParaRPr lang="es-CL" sz="4400" dirty="0">
              <a:latin typeface="Comic Sans MS" panose="030F0702030302020204" pitchFamily="66" charset="0"/>
            </a:endParaRPr>
          </a:p>
        </p:txBody>
      </p:sp>
      <p:pic>
        <p:nvPicPr>
          <p:cNvPr id="4098" name="Picture 2" descr="4 juegos tradicionales para disfrutar en Fiestas Patri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283" y="2054610"/>
            <a:ext cx="6973358" cy="4198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602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4766" y="2368955"/>
            <a:ext cx="5486400" cy="3046988"/>
          </a:xfrm>
          <a:prstGeom prst="rect">
            <a:avLst/>
          </a:prstGeom>
        </p:spPr>
        <p:txBody>
          <a:bodyPr wrap="square">
            <a:spAutoFit/>
          </a:bodyPr>
          <a:lstStyle/>
          <a:p>
            <a:r>
              <a:rPr lang="es-MX" sz="2400" b="0" i="0" dirty="0" smtClean="0">
                <a:solidFill>
                  <a:srgbClr val="3B3835"/>
                </a:solidFill>
                <a:effectLst/>
                <a:latin typeface="Comic Sans MS" panose="030F0702030302020204" pitchFamily="66" charset="0"/>
              </a:rPr>
              <a:t>Es uno de los juegos más antiguos, tiene origen en China y es conocido por todo el mundo con diversos nombres. Existe una gran variedad de volantines, de todas formas y colores. Los hay en forma de círculo, como figura humana, estrellas,  figuras de aves o de animales, etc.</a:t>
            </a:r>
            <a:endParaRPr lang="es-CL" sz="2400" dirty="0">
              <a:latin typeface="Comic Sans MS" panose="030F0702030302020204" pitchFamily="66" charset="0"/>
            </a:endParaRPr>
          </a:p>
        </p:txBody>
      </p:sp>
      <p:sp>
        <p:nvSpPr>
          <p:cNvPr id="3" name="Rectángulo 2"/>
          <p:cNvSpPr/>
          <p:nvPr/>
        </p:nvSpPr>
        <p:spPr>
          <a:xfrm>
            <a:off x="0" y="692723"/>
            <a:ext cx="5509116" cy="769441"/>
          </a:xfrm>
          <a:prstGeom prst="rect">
            <a:avLst/>
          </a:prstGeom>
          <a:solidFill>
            <a:srgbClr val="CC00FF"/>
          </a:solidFill>
        </p:spPr>
        <p:txBody>
          <a:bodyPr wrap="square">
            <a:spAutoFit/>
          </a:bodyPr>
          <a:lstStyle/>
          <a:p>
            <a:pPr algn="ctr"/>
            <a:r>
              <a:rPr lang="es-MX" sz="4400" b="0" i="0" dirty="0" smtClean="0">
                <a:solidFill>
                  <a:schemeClr val="bg1"/>
                </a:solidFill>
                <a:effectLst/>
                <a:latin typeface="Comic Sans MS" panose="030F0702030302020204" pitchFamily="66" charset="0"/>
              </a:rPr>
              <a:t>El Volantín </a:t>
            </a:r>
            <a:endParaRPr lang="es-CL" sz="4400" dirty="0">
              <a:solidFill>
                <a:schemeClr val="bg1"/>
              </a:solidFill>
              <a:latin typeface="Comic Sans MS" panose="030F0702030302020204" pitchFamily="66" charset="0"/>
            </a:endParaRPr>
          </a:p>
        </p:txBody>
      </p:sp>
      <p:pic>
        <p:nvPicPr>
          <p:cNvPr id="5122" name="Picture 2" descr="Volantín Colorín” - Mi Jardín en Ca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1166" y="1721367"/>
            <a:ext cx="6130834" cy="4291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666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5097" y="1368310"/>
            <a:ext cx="11077304" cy="1323439"/>
          </a:xfrm>
          <a:prstGeom prst="rect">
            <a:avLst/>
          </a:prstGeom>
        </p:spPr>
        <p:txBody>
          <a:bodyPr wrap="square">
            <a:spAutoFit/>
          </a:bodyPr>
          <a:lstStyle/>
          <a:p>
            <a:r>
              <a:rPr lang="es-MX" sz="2000" b="0" i="0" dirty="0" smtClean="0">
                <a:solidFill>
                  <a:srgbClr val="3B3835"/>
                </a:solidFill>
                <a:effectLst/>
                <a:latin typeface="Comic Sans MS" panose="030F0702030302020204" pitchFamily="66" charset="0"/>
              </a:rPr>
              <a:t>Varios niños, sentados o de pie, con las manos </a:t>
            </a:r>
            <a:r>
              <a:rPr lang="es-MX" sz="2000" b="0" i="0" dirty="0" err="1" smtClean="0">
                <a:solidFill>
                  <a:srgbClr val="3B3835"/>
                </a:solidFill>
                <a:effectLst/>
                <a:latin typeface="Comic Sans MS" panose="030F0702030302020204" pitchFamily="66" charset="0"/>
              </a:rPr>
              <a:t>semi</a:t>
            </a:r>
            <a:r>
              <a:rPr lang="es-MX" sz="2000" b="0" i="0" dirty="0" smtClean="0">
                <a:solidFill>
                  <a:srgbClr val="3B3835"/>
                </a:solidFill>
                <a:effectLst/>
                <a:latin typeface="Comic Sans MS" panose="030F0702030302020204" pitchFamily="66" charset="0"/>
              </a:rPr>
              <a:t> abiertas, se cuidan de que uno de los participantes, el que lleva entre ambas manos juntas un anillo, se lo deposite en las suyas a su paso y, si no lo hace, debe cada quien simular el haberlo recibido, para confundir más al que debe adivinar en qué manos ha sido depositado.</a:t>
            </a:r>
            <a:endParaRPr lang="es-CL" sz="2000" dirty="0">
              <a:latin typeface="Comic Sans MS" panose="030F0702030302020204" pitchFamily="66" charset="0"/>
            </a:endParaRPr>
          </a:p>
        </p:txBody>
      </p:sp>
      <p:sp>
        <p:nvSpPr>
          <p:cNvPr id="3" name="Rectángulo 2"/>
          <p:cNvSpPr/>
          <p:nvPr/>
        </p:nvSpPr>
        <p:spPr>
          <a:xfrm>
            <a:off x="5895703" y="3099639"/>
            <a:ext cx="6096000" cy="2677656"/>
          </a:xfrm>
          <a:prstGeom prst="rect">
            <a:avLst/>
          </a:prstGeom>
        </p:spPr>
        <p:txBody>
          <a:bodyPr>
            <a:spAutoFit/>
          </a:bodyPr>
          <a:lstStyle/>
          <a:p>
            <a:r>
              <a:rPr lang="es-MX" sz="2400" b="0" i="0" dirty="0" smtClean="0">
                <a:solidFill>
                  <a:srgbClr val="3B3835"/>
                </a:solidFill>
                <a:effectLst/>
                <a:latin typeface="Comic Sans MS" panose="030F0702030302020204" pitchFamily="66" charset="0"/>
              </a:rPr>
              <a:t>Después de haber dicho algunas de estas rimas, el mismo niño que portó el anillo, pregunta a cualquiera de los presentes: ¿quién tiene el anillo? El que no adivina paga prenda, pero el que acierta pasa a ocupar el lugar del que pregunta y realiza de nuevo el juego.</a:t>
            </a:r>
            <a:endParaRPr lang="es-CL" sz="2400" dirty="0">
              <a:latin typeface="Comic Sans MS" panose="030F0702030302020204" pitchFamily="66" charset="0"/>
            </a:endParaRPr>
          </a:p>
        </p:txBody>
      </p:sp>
      <p:sp>
        <p:nvSpPr>
          <p:cNvPr id="4" name="Rectángulo 3"/>
          <p:cNvSpPr/>
          <p:nvPr/>
        </p:nvSpPr>
        <p:spPr>
          <a:xfrm>
            <a:off x="0" y="411780"/>
            <a:ext cx="5364479" cy="707886"/>
          </a:xfrm>
          <a:prstGeom prst="rect">
            <a:avLst/>
          </a:prstGeom>
          <a:solidFill>
            <a:srgbClr val="00B0F0"/>
          </a:solidFill>
        </p:spPr>
        <p:txBody>
          <a:bodyPr wrap="square">
            <a:spAutoFit/>
          </a:bodyPr>
          <a:lstStyle/>
          <a:p>
            <a:pPr algn="ctr"/>
            <a:r>
              <a:rPr lang="es-MX" sz="4000" b="0" i="0" dirty="0" smtClean="0">
                <a:solidFill>
                  <a:schemeClr val="bg1"/>
                </a:solidFill>
                <a:effectLst/>
                <a:latin typeface="Comic Sans MS" panose="030F0702030302020204" pitchFamily="66" charset="0"/>
              </a:rPr>
              <a:t>Corre el anillo </a:t>
            </a:r>
            <a:endParaRPr lang="es-CL" sz="4000" dirty="0">
              <a:solidFill>
                <a:schemeClr val="bg1"/>
              </a:solidFill>
              <a:latin typeface="Comic Sans MS" panose="030F0702030302020204" pitchFamily="66" charset="0"/>
            </a:endParaRPr>
          </a:p>
        </p:txBody>
      </p:sp>
      <p:pic>
        <p:nvPicPr>
          <p:cNvPr id="6146" name="Picture 2" descr="Corre el Anillo :: APJD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097" y="2940393"/>
            <a:ext cx="5016137" cy="3615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5695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542</Words>
  <Application>Microsoft Office PowerPoint</Application>
  <PresentationFormat>Panorámica</PresentationFormat>
  <Paragraphs>21</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Arial Black</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Alexis</dc:creator>
  <cp:lastModifiedBy>Francisco</cp:lastModifiedBy>
  <cp:revision>6</cp:revision>
  <dcterms:created xsi:type="dcterms:W3CDTF">2021-07-25T18:42:58Z</dcterms:created>
  <dcterms:modified xsi:type="dcterms:W3CDTF">2021-08-01T02:19:15Z</dcterms:modified>
</cp:coreProperties>
</file>