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6FF42-1AD3-44C4-A4D5-C7F6DA9F74A5}" type="datetimeFigureOut">
              <a:rPr lang="es-CL" smtClean="0"/>
              <a:t>16-08-2021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81356-DAA7-41C2-8A11-F6FE3DD9A38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45679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6FF42-1AD3-44C4-A4D5-C7F6DA9F74A5}" type="datetimeFigureOut">
              <a:rPr lang="es-CL" smtClean="0"/>
              <a:t>16-08-2021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81356-DAA7-41C2-8A11-F6FE3DD9A38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495700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6FF42-1AD3-44C4-A4D5-C7F6DA9F74A5}" type="datetimeFigureOut">
              <a:rPr lang="es-CL" smtClean="0"/>
              <a:t>16-08-2021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81356-DAA7-41C2-8A11-F6FE3DD9A387}" type="slidenum">
              <a:rPr lang="es-CL" smtClean="0"/>
              <a:t>‹Nº›</a:t>
            </a:fld>
            <a:endParaRPr lang="es-CL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673663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6FF42-1AD3-44C4-A4D5-C7F6DA9F74A5}" type="datetimeFigureOut">
              <a:rPr lang="es-CL" smtClean="0"/>
              <a:t>16-08-2021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81356-DAA7-41C2-8A11-F6FE3DD9A38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572605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6FF42-1AD3-44C4-A4D5-C7F6DA9F74A5}" type="datetimeFigureOut">
              <a:rPr lang="es-CL" smtClean="0"/>
              <a:t>16-08-2021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81356-DAA7-41C2-8A11-F6FE3DD9A387}" type="slidenum">
              <a:rPr lang="es-CL" smtClean="0"/>
              <a:t>‹Nº›</a:t>
            </a:fld>
            <a:endParaRPr lang="es-CL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937521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6FF42-1AD3-44C4-A4D5-C7F6DA9F74A5}" type="datetimeFigureOut">
              <a:rPr lang="es-CL" smtClean="0"/>
              <a:t>16-08-2021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81356-DAA7-41C2-8A11-F6FE3DD9A38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5383881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6FF42-1AD3-44C4-A4D5-C7F6DA9F74A5}" type="datetimeFigureOut">
              <a:rPr lang="es-CL" smtClean="0"/>
              <a:t>16-08-2021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81356-DAA7-41C2-8A11-F6FE3DD9A38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474793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6FF42-1AD3-44C4-A4D5-C7F6DA9F74A5}" type="datetimeFigureOut">
              <a:rPr lang="es-CL" smtClean="0"/>
              <a:t>16-08-2021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81356-DAA7-41C2-8A11-F6FE3DD9A38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89700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6FF42-1AD3-44C4-A4D5-C7F6DA9F74A5}" type="datetimeFigureOut">
              <a:rPr lang="es-CL" smtClean="0"/>
              <a:t>16-08-2021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81356-DAA7-41C2-8A11-F6FE3DD9A38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49720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6FF42-1AD3-44C4-A4D5-C7F6DA9F74A5}" type="datetimeFigureOut">
              <a:rPr lang="es-CL" smtClean="0"/>
              <a:t>16-08-2021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81356-DAA7-41C2-8A11-F6FE3DD9A38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292767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6FF42-1AD3-44C4-A4D5-C7F6DA9F74A5}" type="datetimeFigureOut">
              <a:rPr lang="es-CL" smtClean="0"/>
              <a:t>16-08-2021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81356-DAA7-41C2-8A11-F6FE3DD9A38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64801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6FF42-1AD3-44C4-A4D5-C7F6DA9F74A5}" type="datetimeFigureOut">
              <a:rPr lang="es-CL" smtClean="0"/>
              <a:t>16-08-2021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81356-DAA7-41C2-8A11-F6FE3DD9A38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19736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6FF42-1AD3-44C4-A4D5-C7F6DA9F74A5}" type="datetimeFigureOut">
              <a:rPr lang="es-CL" smtClean="0"/>
              <a:t>16-08-2021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81356-DAA7-41C2-8A11-F6FE3DD9A38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596544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6FF42-1AD3-44C4-A4D5-C7F6DA9F74A5}" type="datetimeFigureOut">
              <a:rPr lang="es-CL" smtClean="0"/>
              <a:t>16-08-2021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81356-DAA7-41C2-8A11-F6FE3DD9A38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495339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6FF42-1AD3-44C4-A4D5-C7F6DA9F74A5}" type="datetimeFigureOut">
              <a:rPr lang="es-CL" smtClean="0"/>
              <a:t>16-08-2021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81356-DAA7-41C2-8A11-F6FE3DD9A38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23941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6FF42-1AD3-44C4-A4D5-C7F6DA9F74A5}" type="datetimeFigureOut">
              <a:rPr lang="es-CL" smtClean="0"/>
              <a:t>16-08-2021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81356-DAA7-41C2-8A11-F6FE3DD9A38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940479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66FF42-1AD3-44C4-A4D5-C7F6DA9F74A5}" type="datetimeFigureOut">
              <a:rPr lang="es-CL" smtClean="0"/>
              <a:t>16-08-2021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C3881356-DAA7-41C2-8A11-F6FE3DD9A38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070778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3.jpeg"/><Relationship Id="rId4" Type="http://schemas.openxmlformats.org/officeDocument/2006/relationships/image" Target="../media/image2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CE958F0-7C19-4EFE-9B0E-FF11A3200B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88042" y="1078910"/>
            <a:ext cx="7766936" cy="1646302"/>
          </a:xfrm>
        </p:spPr>
        <p:txBody>
          <a:bodyPr/>
          <a:lstStyle/>
          <a:p>
            <a:pPr algn="ctr"/>
            <a:r>
              <a:rPr lang="es-CL" dirty="0"/>
              <a:t>¿Cómo cuidamos los órganos de los sentidos?</a:t>
            </a:r>
          </a:p>
        </p:txBody>
      </p:sp>
      <p:graphicFrame>
        <p:nvGraphicFramePr>
          <p:cNvPr id="4" name="Tabla 4">
            <a:extLst>
              <a:ext uri="{FF2B5EF4-FFF2-40B4-BE49-F238E27FC236}">
                <a16:creationId xmlns:a16="http://schemas.microsoft.com/office/drawing/2014/main" id="{8BBE64A2-2D3B-4A21-9AC2-D0285DB9D0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7836713"/>
              </p:ext>
            </p:extLst>
          </p:nvPr>
        </p:nvGraphicFramePr>
        <p:xfrm>
          <a:off x="1716616" y="2834640"/>
          <a:ext cx="8128000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28000">
                  <a:extLst>
                    <a:ext uri="{9D8B030D-6E8A-4147-A177-3AD203B41FA5}">
                      <a16:colId xmlns:a16="http://schemas.microsoft.com/office/drawing/2014/main" val="269780182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dirty="0"/>
                        <a:t>Objetivo:</a:t>
                      </a:r>
                      <a:r>
                        <a:rPr lang="es-CL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Conocer medidas de cuidado para los órganos de los sentidos.</a:t>
                      </a:r>
                    </a:p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2260462"/>
                  </a:ext>
                </a:extLst>
              </a:tr>
            </a:tbl>
          </a:graphicData>
        </a:graphic>
      </p:graphicFrame>
      <p:sp>
        <p:nvSpPr>
          <p:cNvPr id="5" name="Subtítulo 2">
            <a:extLst>
              <a:ext uri="{FF2B5EF4-FFF2-40B4-BE49-F238E27FC236}">
                <a16:creationId xmlns:a16="http://schemas.microsoft.com/office/drawing/2014/main" id="{7075CD9F-40C2-400E-8DF5-1C9A321E114C}"/>
              </a:ext>
            </a:extLst>
          </p:cNvPr>
          <p:cNvSpPr txBox="1">
            <a:spLocks/>
          </p:cNvSpPr>
          <p:nvPr/>
        </p:nvSpPr>
        <p:spPr>
          <a:xfrm>
            <a:off x="3988475" y="4764066"/>
            <a:ext cx="4618778" cy="1397467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20000"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CL" b="1" dirty="0"/>
              <a:t>Cursos: 1ros Básicos</a:t>
            </a:r>
          </a:p>
          <a:p>
            <a:pPr algn="ctr"/>
            <a:r>
              <a:rPr lang="es-CL" b="1" dirty="0"/>
              <a:t>Profesora: Ángeles Gómez</a:t>
            </a:r>
          </a:p>
          <a:p>
            <a:pPr algn="ctr"/>
            <a:r>
              <a:rPr lang="es-CL" b="1" dirty="0"/>
              <a:t>Semana del 16 de agosto de 2021</a:t>
            </a:r>
          </a:p>
          <a:p>
            <a:pPr algn="ctr"/>
            <a:r>
              <a:rPr lang="es-CL" b="1" dirty="0"/>
              <a:t>Instituto San Lorenzo</a:t>
            </a:r>
          </a:p>
        </p:txBody>
      </p:sp>
    </p:spTree>
    <p:extLst>
      <p:ext uri="{BB962C8B-B14F-4D97-AF65-F5344CB8AC3E}">
        <p14:creationId xmlns:p14="http://schemas.microsoft.com/office/powerpoint/2010/main" val="22926865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74C24E2-8E92-4D53-8E56-3B72561F3D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3009" y="211137"/>
            <a:ext cx="8596668" cy="785813"/>
          </a:xfrm>
        </p:spPr>
        <p:txBody>
          <a:bodyPr>
            <a:normAutofit/>
          </a:bodyPr>
          <a:lstStyle/>
          <a:p>
            <a:r>
              <a:rPr lang="es-CL" sz="4000" dirty="0">
                <a:latin typeface="Comic Sans MS" panose="030F0702030302020204" pitchFamily="66" charset="0"/>
              </a:rPr>
              <a:t>Observa las siguientes imágenes:</a:t>
            </a:r>
          </a:p>
        </p:txBody>
      </p:sp>
      <p:pic>
        <p:nvPicPr>
          <p:cNvPr id="1026" name="Picture 2" descr="Bloqueador Solar Imágenes Y Fotos - 123RF">
            <a:extLst>
              <a:ext uri="{FF2B5EF4-FFF2-40B4-BE49-F238E27FC236}">
                <a16:creationId xmlns:a16="http://schemas.microsoft.com/office/drawing/2014/main" id="{0F08D149-9A63-4B25-AC1B-94B3C74DB7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7288" y="1795463"/>
            <a:ext cx="2619375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Niño Con Gafas De Sol De Dibujos Animados Icono Ilustración ...">
            <a:extLst>
              <a:ext uri="{FF2B5EF4-FFF2-40B4-BE49-F238E27FC236}">
                <a16:creationId xmlns:a16="http://schemas.microsoft.com/office/drawing/2014/main" id="{84B8F90E-65CF-4F38-8A8E-8324E421AA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2207" y="1395413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4 alimentos picantes que son buenos para tu corazón | Esquire">
            <a:extLst>
              <a:ext uri="{FF2B5EF4-FFF2-40B4-BE49-F238E27FC236}">
                <a16:creationId xmlns:a16="http://schemas.microsoft.com/office/drawing/2014/main" id="{CB0337C8-BDE5-4590-BD0E-353D0540F9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0596" y="1909762"/>
            <a:ext cx="3028950" cy="1514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Round Fashion Eyeglasses Frames - J'adore | BonLook | Lentes ...">
            <a:extLst>
              <a:ext uri="{FF2B5EF4-FFF2-40B4-BE49-F238E27FC236}">
                <a16:creationId xmlns:a16="http://schemas.microsoft.com/office/drawing/2014/main" id="{CE1161B1-61B0-4072-A1CE-BDEE259E4F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8613" y="3981450"/>
            <a:ext cx="2828925" cy="1619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Niños lavándose los dientes | Vector Gratis">
            <a:extLst>
              <a:ext uri="{FF2B5EF4-FFF2-40B4-BE49-F238E27FC236}">
                <a16:creationId xmlns:a16="http://schemas.microsoft.com/office/drawing/2014/main" id="{C3A5809A-4CD4-46F3-8B43-AC0E85123B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9313" y="3856038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Trabajamos la HIGIENE PERSONAL de niños y niñas en imagenes ...">
            <a:extLst>
              <a:ext uri="{FF2B5EF4-FFF2-40B4-BE49-F238E27FC236}">
                <a16:creationId xmlns:a16="http://schemas.microsoft.com/office/drawing/2014/main" id="{75CE6A20-C9CB-4097-AF03-898875AC93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0463" y="3981450"/>
            <a:ext cx="2133600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Panuelo | Vectores, Fotos de Stock y PSD Gratis">
            <a:extLst>
              <a:ext uri="{FF2B5EF4-FFF2-40B4-BE49-F238E27FC236}">
                <a16:creationId xmlns:a16="http://schemas.microsoft.com/office/drawing/2014/main" id="{61ED14E5-22F6-4F15-A7C9-417022FFB8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1588" y="4021137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603172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6D5EB5B-C7AF-43F4-9E3A-9F9C22B9BE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59241" y="303760"/>
            <a:ext cx="5332941" cy="686840"/>
          </a:xfrm>
        </p:spPr>
        <p:txBody>
          <a:bodyPr>
            <a:normAutofit fontScale="90000"/>
          </a:bodyPr>
          <a:lstStyle/>
          <a:p>
            <a:pPr algn="ctr"/>
            <a:r>
              <a:rPr lang="es-ES" sz="4400" b="1" dirty="0">
                <a:latin typeface="Comic Sans MS" panose="030F0702030302020204" pitchFamily="66" charset="0"/>
              </a:rPr>
              <a:t>Sentido de la Visión</a:t>
            </a:r>
            <a:r>
              <a:rPr lang="es-CL" dirty="0">
                <a:latin typeface="Comic Sans MS" panose="030F0702030302020204" pitchFamily="66" charset="0"/>
              </a:rPr>
              <a:t/>
            </a:r>
            <a:br>
              <a:rPr lang="es-CL" dirty="0">
                <a:latin typeface="Comic Sans MS" panose="030F0702030302020204" pitchFamily="66" charset="0"/>
              </a:rPr>
            </a:br>
            <a:endParaRPr lang="es-CL" dirty="0">
              <a:latin typeface="Comic Sans MS" panose="030F0702030302020204" pitchFamily="66" charset="0"/>
            </a:endParaRPr>
          </a:p>
        </p:txBody>
      </p:sp>
      <p:pic>
        <p:nvPicPr>
          <p:cNvPr id="8" name="Marcador de contenido 7">
            <a:extLst>
              <a:ext uri="{FF2B5EF4-FFF2-40B4-BE49-F238E27FC236}">
                <a16:creationId xmlns:a16="http://schemas.microsoft.com/office/drawing/2014/main" id="{A4199FFC-1490-441E-9C98-09F244B4FB8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4162" y="1946970"/>
            <a:ext cx="1422473" cy="971600"/>
          </a:xfrm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7D61A5BD-8239-42C0-AC15-7AF46B9C2A4D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3498" y="1930400"/>
            <a:ext cx="1714500" cy="2165350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FAA26D3D-D897-4be2-8F04-BA451C77F1D7}">
              <ma14:placeholderFlag xmlns:lc="http://schemas.openxmlformats.org/drawingml/2006/lockedCanvas" xmlns="" xmlns:mo="http://schemas.microsoft.com/office/mac/office/2008/main" xmlns:mv="urn:schemas-microsoft-com:mac:vml" xmlns:o="urn:schemas-microsoft-com:office:office" xmlns:v="urn:schemas-microsoft-com:vml" xmlns:w10="urn:schemas-microsoft-com:office:word" xmlns:w="http://schemas.openxmlformats.org/wordprocessingml/2006/main" xmlns:ma14="http://schemas.microsoft.com/office/mac/drawingml/2011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5="http://schemas.microsoft.com/office/word/2012/wordml" xmlns:w14="http://schemas.microsoft.com/office/word/2010/wordml" xmlns:wp="http://schemas.openxmlformats.org/drawingml/2006/wordprocessingDrawing" xmlns:wp14="http://schemas.microsoft.com/office/word/2010/wordprocessingDrawing" xmlns:m="http://schemas.openxmlformats.org/officeDocument/2006/math" xmlns:mc="http://schemas.openxmlformats.org/markup-compatibility/2006" xmlns:cx1="http://schemas.microsoft.com/office/drawing/2015/9/8/chartex" xmlns:cx="http://schemas.microsoft.com/office/drawing/2014/chartex" xmlns:wpc="http://schemas.microsoft.com/office/word/2010/wordprocessingCanvas"/>
            </a:ext>
          </a:extLst>
        </p:spPr>
      </p:pic>
      <p:pic>
        <p:nvPicPr>
          <p:cNvPr id="2050" name="Picture 2" descr="GAFAS DE SOL ANIMADAS - Imagui">
            <a:extLst>
              <a:ext uri="{FF2B5EF4-FFF2-40B4-BE49-F238E27FC236}">
                <a16:creationId xmlns:a16="http://schemas.microsoft.com/office/drawing/2014/main" id="{B99A2189-90D9-47F2-83D0-11669A8159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548" y="4384650"/>
            <a:ext cx="2705100" cy="1695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ángulo 8">
            <a:extLst>
              <a:ext uri="{FF2B5EF4-FFF2-40B4-BE49-F238E27FC236}">
                <a16:creationId xmlns:a16="http://schemas.microsoft.com/office/drawing/2014/main" id="{B293206E-F627-4869-8656-9CF2201C17B1}"/>
              </a:ext>
            </a:extLst>
          </p:cNvPr>
          <p:cNvSpPr/>
          <p:nvPr/>
        </p:nvSpPr>
        <p:spPr>
          <a:xfrm>
            <a:off x="5392799" y="1930400"/>
            <a:ext cx="6096000" cy="3539430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es-ES" sz="2800" dirty="0">
                <a:latin typeface="Comic Sans MS" panose="030F0702030302020204" pitchFamily="66" charset="0"/>
                <a:ea typeface="MS Mincho" panose="02020609040205080304" pitchFamily="49" charset="-128"/>
                <a:cs typeface="Arial" panose="020B0604020202020204" pitchFamily="34" charset="0"/>
              </a:rPr>
              <a:t>Leo y escribo en lugares iluminados. </a:t>
            </a:r>
            <a:endParaRPr lang="es-CL" sz="2800" dirty="0"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es-ES" sz="2800" dirty="0">
                <a:latin typeface="Comic Sans MS" panose="030F0702030302020204" pitchFamily="66" charset="0"/>
                <a:ea typeface="MS Mincho" panose="02020609040205080304" pitchFamily="49" charset="-128"/>
                <a:cs typeface="Arial" panose="020B0604020202020204" pitchFamily="34" charset="0"/>
              </a:rPr>
              <a:t>Evito leer en vehículos en movimiento. </a:t>
            </a:r>
            <a:endParaRPr lang="es-CL" sz="2800" dirty="0"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es-ES" sz="2800" dirty="0">
                <a:latin typeface="Comic Sans MS" panose="030F0702030302020204" pitchFamily="66" charset="0"/>
                <a:ea typeface="MS Mincho" panose="02020609040205080304" pitchFamily="49" charset="-128"/>
                <a:cs typeface="Arial" panose="020B0604020202020204" pitchFamily="34" charset="0"/>
              </a:rPr>
              <a:t>No me toco los ojos con las manos sucias. </a:t>
            </a:r>
            <a:endParaRPr lang="es-CL" sz="2800" dirty="0"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es-ES" sz="2800" dirty="0">
                <a:latin typeface="Comic Sans MS" panose="030F0702030302020204" pitchFamily="66" charset="0"/>
                <a:ea typeface="MS Mincho" panose="02020609040205080304" pitchFamily="49" charset="-128"/>
                <a:cs typeface="Arial" panose="020B0604020202020204" pitchFamily="34" charset="0"/>
              </a:rPr>
              <a:t>Si tengo molestias en la vista visito al oftalmólogo.</a:t>
            </a:r>
            <a:endParaRPr lang="es-CL" sz="28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pic>
        <p:nvPicPr>
          <p:cNvPr id="2054" name="Picture 6" descr="Lámpara de dibujos animados Modelo 3D $5 - .obj .fbx .dae .blend ...">
            <a:extLst>
              <a:ext uri="{FF2B5EF4-FFF2-40B4-BE49-F238E27FC236}">
                <a16:creationId xmlns:a16="http://schemas.microsoft.com/office/drawing/2014/main" id="{67B61923-F857-4173-8510-A6C2246AB0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0385" y="3606080"/>
            <a:ext cx="1645327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115750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9959A10-BAF4-468A-87C2-7867AA7538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67350" y="1722439"/>
            <a:ext cx="5607405" cy="2868611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endParaRPr lang="es-CL" sz="2800" dirty="0"/>
          </a:p>
          <a:p>
            <a:pPr lvl="0" algn="just"/>
            <a:r>
              <a:rPr lang="es-ES" sz="2800" dirty="0"/>
              <a:t>Limpio adecuadamente mis oídos usando palillos especiales (cotones). </a:t>
            </a:r>
            <a:endParaRPr lang="es-CL" sz="2800" dirty="0"/>
          </a:p>
          <a:p>
            <a:pPr lvl="0" algn="just"/>
            <a:r>
              <a:rPr lang="es-ES" sz="2800" dirty="0"/>
              <a:t> Evito ambiente con mucho ruido. </a:t>
            </a:r>
            <a:endParaRPr lang="es-CL" sz="2800" dirty="0"/>
          </a:p>
          <a:p>
            <a:pPr lvl="0" algn="just"/>
            <a:r>
              <a:rPr lang="es-ES" sz="2800" dirty="0"/>
              <a:t>Hablo y escucho música en forma apropiada. </a:t>
            </a:r>
            <a:endParaRPr lang="es-CL" sz="2800" dirty="0"/>
          </a:p>
          <a:p>
            <a:pPr lvl="0" algn="just"/>
            <a:r>
              <a:rPr lang="es-ES" sz="2800" dirty="0"/>
              <a:t>Si tengo molestias en los oídos no dudo en visitar al médico.</a:t>
            </a:r>
            <a:endParaRPr lang="es-CL" sz="2800" dirty="0"/>
          </a:p>
          <a:p>
            <a:pPr algn="just"/>
            <a:endParaRPr lang="es-CL" sz="2800" dirty="0"/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id="{5D6C95F7-5FC3-4941-800B-C303D1CDEC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6988" y="427037"/>
            <a:ext cx="8596312" cy="812802"/>
          </a:xfrm>
        </p:spPr>
        <p:txBody>
          <a:bodyPr>
            <a:noAutofit/>
          </a:bodyPr>
          <a:lstStyle/>
          <a:p>
            <a:pPr algn="ctr"/>
            <a:r>
              <a:rPr lang="es-ES" sz="4000" b="1" dirty="0">
                <a:latin typeface="Comic Sans MS" panose="030F0702030302020204" pitchFamily="66" charset="0"/>
              </a:rPr>
              <a:t>Sentido de la Audición</a:t>
            </a:r>
            <a:r>
              <a:rPr lang="es-CL" sz="4000" dirty="0">
                <a:latin typeface="Comic Sans MS" panose="030F0702030302020204" pitchFamily="66" charset="0"/>
              </a:rPr>
              <a:t/>
            </a:r>
            <a:br>
              <a:rPr lang="es-CL" sz="4000" dirty="0">
                <a:latin typeface="Comic Sans MS" panose="030F0702030302020204" pitchFamily="66" charset="0"/>
              </a:rPr>
            </a:br>
            <a:endParaRPr lang="es-CL" sz="4000" dirty="0">
              <a:latin typeface="Comic Sans MS" panose="030F0702030302020204" pitchFamily="66" charset="0"/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8E29178C-537D-4AF8-AAB3-94408390DE19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4875" y="1930400"/>
            <a:ext cx="1885950" cy="1651000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FAA26D3D-D897-4be2-8F04-BA451C77F1D7}">
              <ma14:placeholderFlag xmlns:lc="http://schemas.openxmlformats.org/drawingml/2006/lockedCanvas" xmlns="" xmlns:mo="http://schemas.microsoft.com/office/mac/office/2008/main" xmlns:mv="urn:schemas-microsoft-com:mac:vml" xmlns:o="urn:schemas-microsoft-com:office:office" xmlns:v="urn:schemas-microsoft-com:vml" xmlns:w10="urn:schemas-microsoft-com:office:word" xmlns:w="http://schemas.openxmlformats.org/wordprocessingml/2006/main" xmlns:ma14="http://schemas.microsoft.com/office/mac/drawingml/2011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5="http://schemas.microsoft.com/office/word/2012/wordml" xmlns:w14="http://schemas.microsoft.com/office/word/2010/wordml" xmlns:wp="http://schemas.openxmlformats.org/drawingml/2006/wordprocessingDrawing" xmlns:wp14="http://schemas.microsoft.com/office/word/2010/wordprocessingDrawing" xmlns:m="http://schemas.openxmlformats.org/officeDocument/2006/math" xmlns:mc="http://schemas.openxmlformats.org/markup-compatibility/2006" xmlns:cx1="http://schemas.microsoft.com/office/drawing/2015/9/8/chartex" xmlns:cx="http://schemas.microsoft.com/office/drawing/2014/chartex" xmlns:wpc="http://schemas.microsoft.com/office/word/2010/wordprocessingCanvas"/>
            </a:ext>
          </a:extLst>
        </p:spPr>
      </p:pic>
      <p:pic>
        <p:nvPicPr>
          <p:cNvPr id="3074" name="Picture 2" descr="Cinta De Radio Púrpura De Dibujos Animados Del Festival De Música ...">
            <a:extLst>
              <a:ext uri="{FF2B5EF4-FFF2-40B4-BE49-F238E27FC236}">
                <a16:creationId xmlns:a16="http://schemas.microsoft.com/office/drawing/2014/main" id="{60E6741A-2696-4F18-8D91-4F516C1864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9637" y="3881437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El ruido laboral: ansiedad, estrés y otros problemas | Conversia">
            <a:extLst>
              <a:ext uri="{FF2B5EF4-FFF2-40B4-BE49-F238E27FC236}">
                <a16:creationId xmlns:a16="http://schemas.microsoft.com/office/drawing/2014/main" id="{580A8447-AACE-4BA2-AB7B-9BD7778A8F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2774" y="1879600"/>
            <a:ext cx="2143125" cy="175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292773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97EFE95-9CB4-4001-A82A-045F7282DE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63309" y="209551"/>
            <a:ext cx="5809191" cy="1123950"/>
          </a:xfrm>
        </p:spPr>
        <p:txBody>
          <a:bodyPr>
            <a:normAutofit fontScale="90000"/>
          </a:bodyPr>
          <a:lstStyle/>
          <a:p>
            <a:pPr algn="ctr"/>
            <a:r>
              <a:rPr lang="es-ES" b="1" dirty="0">
                <a:latin typeface="Comic Sans MS" panose="030F0702030302020204" pitchFamily="66" charset="0"/>
              </a:rPr>
              <a:t/>
            </a:r>
            <a:br>
              <a:rPr lang="es-ES" b="1" dirty="0">
                <a:latin typeface="Comic Sans MS" panose="030F0702030302020204" pitchFamily="66" charset="0"/>
              </a:rPr>
            </a:br>
            <a:r>
              <a:rPr lang="es-ES" sz="4400" b="1" dirty="0">
                <a:latin typeface="Comic Sans MS" panose="030F0702030302020204" pitchFamily="66" charset="0"/>
              </a:rPr>
              <a:t>Sentido del Olfato</a:t>
            </a:r>
            <a:r>
              <a:rPr lang="es-CL" dirty="0">
                <a:latin typeface="Comic Sans MS" panose="030F0702030302020204" pitchFamily="66" charset="0"/>
              </a:rPr>
              <a:t/>
            </a:r>
            <a:br>
              <a:rPr lang="es-CL" dirty="0">
                <a:latin typeface="Comic Sans MS" panose="030F0702030302020204" pitchFamily="66" charset="0"/>
              </a:rPr>
            </a:br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C0D1FD6-471A-4BBC-ABF5-478049D42C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24375" y="1819275"/>
            <a:ext cx="7286625" cy="333149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endParaRPr lang="es-CL" sz="2800" dirty="0">
              <a:latin typeface="Comic Sans MS" panose="030F0702030302020204" pitchFamily="66" charset="0"/>
            </a:endParaRPr>
          </a:p>
          <a:p>
            <a:pPr lvl="0" algn="just"/>
            <a:r>
              <a:rPr lang="es-ES" sz="2800" dirty="0">
                <a:latin typeface="Comic Sans MS" panose="030F0702030302020204" pitchFamily="66" charset="0"/>
              </a:rPr>
              <a:t>Sueno mi nariz con cuidado para no lastimarla. </a:t>
            </a:r>
            <a:endParaRPr lang="es-CL" sz="2800" dirty="0">
              <a:latin typeface="Comic Sans MS" panose="030F0702030302020204" pitchFamily="66" charset="0"/>
            </a:endParaRPr>
          </a:p>
          <a:p>
            <a:pPr lvl="0" algn="just"/>
            <a:r>
              <a:rPr lang="es-ES" sz="2800" dirty="0">
                <a:latin typeface="Comic Sans MS" panose="030F0702030302020204" pitchFamily="66" charset="0"/>
              </a:rPr>
              <a:t>Evito introducir mis dedos y objetos en ella. </a:t>
            </a:r>
            <a:endParaRPr lang="es-CL" sz="2800" dirty="0">
              <a:latin typeface="Comic Sans MS" panose="030F0702030302020204" pitchFamily="66" charset="0"/>
            </a:endParaRPr>
          </a:p>
          <a:p>
            <a:pPr lvl="0" algn="just"/>
            <a:r>
              <a:rPr lang="es-ES" sz="2800" dirty="0">
                <a:latin typeface="Comic Sans MS" panose="030F0702030302020204" pitchFamily="66" charset="0"/>
              </a:rPr>
              <a:t>Utilizo un pañuelo limpio para sonarme.</a:t>
            </a:r>
            <a:endParaRPr lang="es-CL" sz="2800" dirty="0">
              <a:latin typeface="Comic Sans MS" panose="030F0702030302020204" pitchFamily="66" charset="0"/>
            </a:endParaRPr>
          </a:p>
          <a:p>
            <a:pPr lvl="0" algn="just"/>
            <a:r>
              <a:rPr lang="es-ES" sz="2800" dirty="0">
                <a:latin typeface="Comic Sans MS" panose="030F0702030302020204" pitchFamily="66" charset="0"/>
              </a:rPr>
              <a:t>Alejo mi nariz de olores tóxicos o demasiado fuertes.</a:t>
            </a:r>
            <a:endParaRPr lang="es-CL" sz="2800" dirty="0">
              <a:latin typeface="Comic Sans MS" panose="030F0702030302020204" pitchFamily="66" charset="0"/>
            </a:endParaRPr>
          </a:p>
          <a:p>
            <a:pPr marL="0" indent="0" algn="just">
              <a:buNone/>
            </a:pPr>
            <a:endParaRPr lang="es-CL" sz="2800" dirty="0">
              <a:latin typeface="Comic Sans MS" panose="030F0702030302020204" pitchFamily="66" charset="0"/>
            </a:endParaRPr>
          </a:p>
          <a:p>
            <a:pPr algn="just"/>
            <a:endParaRPr lang="es-CL" sz="2800" dirty="0">
              <a:latin typeface="Comic Sans MS" panose="030F0702030302020204" pitchFamily="66" charset="0"/>
            </a:endParaRP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76EB0977-478D-47FE-BFFE-6337BCF1573F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2625" y="1930400"/>
            <a:ext cx="2114550" cy="1600056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FAA26D3D-D897-4be2-8F04-BA451C77F1D7}">
              <ma14:placeholderFlag xmlns:lc="http://schemas.openxmlformats.org/drawingml/2006/lockedCanvas" xmlns="" xmlns:mo="http://schemas.microsoft.com/office/mac/office/2008/main" xmlns:mv="urn:schemas-microsoft-com:mac:vml" xmlns:o="urn:schemas-microsoft-com:office:office" xmlns:v="urn:schemas-microsoft-com:vml" xmlns:w10="urn:schemas-microsoft-com:office:word" xmlns:w="http://schemas.openxmlformats.org/wordprocessingml/2006/main" xmlns:ma14="http://schemas.microsoft.com/office/mac/drawingml/2011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5="http://schemas.microsoft.com/office/word/2012/wordml" xmlns:w14="http://schemas.microsoft.com/office/word/2010/wordml" xmlns:wp="http://schemas.openxmlformats.org/drawingml/2006/wordprocessingDrawing" xmlns:wp14="http://schemas.microsoft.com/office/word/2010/wordprocessingDrawing" xmlns:m="http://schemas.openxmlformats.org/officeDocument/2006/math" xmlns:mc="http://schemas.openxmlformats.org/markup-compatibility/2006" xmlns:cx1="http://schemas.microsoft.com/office/drawing/2015/9/8/chartex" xmlns:cx="http://schemas.microsoft.com/office/drawing/2014/chartex" xmlns:wpc="http://schemas.microsoft.com/office/word/2010/wordprocessingCanvas"/>
            </a:ext>
          </a:extLst>
        </p:spPr>
      </p:pic>
      <p:pic>
        <p:nvPicPr>
          <p:cNvPr id="4098" name="Picture 2" descr="Definición de pañuelo - Qué es, Significado y Concepto">
            <a:extLst>
              <a:ext uri="{FF2B5EF4-FFF2-40B4-BE49-F238E27FC236}">
                <a16:creationId xmlns:a16="http://schemas.microsoft.com/office/drawing/2014/main" id="{50B40D45-904F-4A5C-9083-62CF60EEDC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4900" y="3871913"/>
            <a:ext cx="2057400" cy="1400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404280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B95AF10-D7F0-48E3-928A-58CDE84CC9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67325" y="1930400"/>
            <a:ext cx="6562725" cy="2735261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endParaRPr lang="es-CL" sz="2800" dirty="0">
              <a:latin typeface="Comic Sans MS" panose="030F0702030302020204" pitchFamily="66" charset="0"/>
            </a:endParaRPr>
          </a:p>
          <a:p>
            <a:pPr lvl="0" algn="just"/>
            <a:r>
              <a:rPr lang="es-ES" sz="2800" dirty="0">
                <a:latin typeface="Comic Sans MS" panose="030F0702030302020204" pitchFamily="66" charset="0"/>
              </a:rPr>
              <a:t>Evito los sabores muy picantes, salados, agrios o muy dulces. </a:t>
            </a:r>
            <a:endParaRPr lang="es-CL" sz="2800" dirty="0">
              <a:latin typeface="Comic Sans MS" panose="030F0702030302020204" pitchFamily="66" charset="0"/>
            </a:endParaRPr>
          </a:p>
          <a:p>
            <a:pPr lvl="0" algn="just"/>
            <a:r>
              <a:rPr lang="es-ES" sz="2800" dirty="0">
                <a:latin typeface="Comic Sans MS" panose="030F0702030302020204" pitchFamily="66" charset="0"/>
              </a:rPr>
              <a:t>Cuido la higiene de mi boca, manteniendo mis dientes y encías limpios. </a:t>
            </a:r>
            <a:endParaRPr lang="es-CL" sz="2800" dirty="0">
              <a:latin typeface="Comic Sans MS" panose="030F0702030302020204" pitchFamily="66" charset="0"/>
            </a:endParaRPr>
          </a:p>
          <a:p>
            <a:pPr lvl="0" algn="just"/>
            <a:r>
              <a:rPr lang="es-ES" sz="2800" dirty="0">
                <a:latin typeface="Comic Sans MS" panose="030F0702030302020204" pitchFamily="66" charset="0"/>
              </a:rPr>
              <a:t>Realizo una visita periódica al dentista para ver el estado de mis dientes.</a:t>
            </a:r>
            <a:endParaRPr lang="es-CL" sz="2800" dirty="0">
              <a:latin typeface="Comic Sans MS" panose="030F0702030302020204" pitchFamily="66" charset="0"/>
            </a:endParaRPr>
          </a:p>
          <a:p>
            <a:pPr algn="just"/>
            <a:endParaRPr lang="es-CL" sz="2800" dirty="0">
              <a:latin typeface="Comic Sans MS" panose="030F0702030302020204" pitchFamily="66" charset="0"/>
            </a:endParaRPr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id="{6C7F09BC-4028-46C7-8433-0EB8946F94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78100" y="133351"/>
            <a:ext cx="5970587" cy="1085850"/>
          </a:xfrm>
        </p:spPr>
        <p:txBody>
          <a:bodyPr>
            <a:noAutofit/>
          </a:bodyPr>
          <a:lstStyle/>
          <a:p>
            <a:pPr algn="ctr"/>
            <a:r>
              <a:rPr lang="es-ES" sz="4000" b="1" dirty="0">
                <a:latin typeface="Comic Sans MS" panose="030F0702030302020204" pitchFamily="66" charset="0"/>
              </a:rPr>
              <a:t/>
            </a:r>
            <a:br>
              <a:rPr lang="es-ES" sz="4000" b="1" dirty="0">
                <a:latin typeface="Comic Sans MS" panose="030F0702030302020204" pitchFamily="66" charset="0"/>
              </a:rPr>
            </a:br>
            <a:r>
              <a:rPr lang="es-ES" sz="4000" b="1" dirty="0">
                <a:latin typeface="Comic Sans MS" panose="030F0702030302020204" pitchFamily="66" charset="0"/>
              </a:rPr>
              <a:t>Sentido del Gusto</a:t>
            </a:r>
            <a:r>
              <a:rPr lang="es-CL" sz="4000" dirty="0">
                <a:latin typeface="Comic Sans MS" panose="030F0702030302020204" pitchFamily="66" charset="0"/>
              </a:rPr>
              <a:t/>
            </a:r>
            <a:br>
              <a:rPr lang="es-CL" sz="4000" dirty="0">
                <a:latin typeface="Comic Sans MS" panose="030F0702030302020204" pitchFamily="66" charset="0"/>
              </a:rPr>
            </a:br>
            <a:endParaRPr lang="es-CL" sz="4000" dirty="0"/>
          </a:p>
        </p:txBody>
      </p:sp>
      <p:pic>
        <p:nvPicPr>
          <p:cNvPr id="6146" name="Picture 2" descr="ᐈ Cepillar dientes imágenes de stock, vector cepillarse los ...">
            <a:extLst>
              <a:ext uri="{FF2B5EF4-FFF2-40B4-BE49-F238E27FC236}">
                <a16:creationId xmlns:a16="http://schemas.microsoft.com/office/drawing/2014/main" id="{CF4B3FE5-91E3-412F-A6A8-568637E324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100" y="2090739"/>
            <a:ext cx="1476375" cy="1890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0" name="Picture 6" descr="Imagen animada de un dentista - Imagui">
            <a:extLst>
              <a:ext uri="{FF2B5EF4-FFF2-40B4-BE49-F238E27FC236}">
                <a16:creationId xmlns:a16="http://schemas.microsoft.com/office/drawing/2014/main" id="{801D8A7B-D96D-40EE-8C7D-9E825F6345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7855" y="1826420"/>
            <a:ext cx="1695450" cy="2695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2" name="Picture 8" descr="El inesperado impacto positivo de los alimentos picantes en la ...">
            <a:extLst>
              <a:ext uri="{FF2B5EF4-FFF2-40B4-BE49-F238E27FC236}">
                <a16:creationId xmlns:a16="http://schemas.microsoft.com/office/drawing/2014/main" id="{752EB17B-C8E7-4927-981E-8B63F30ECA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9065" y="4521995"/>
            <a:ext cx="285750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372683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15DB138-D15F-4B52-8362-CF9032CA59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72025" y="1226213"/>
            <a:ext cx="6972300" cy="388077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endParaRPr lang="es-CL" sz="2400" dirty="0">
              <a:latin typeface="Comic Sans MS" panose="030F0702030302020204" pitchFamily="66" charset="0"/>
            </a:endParaRPr>
          </a:p>
          <a:p>
            <a:pPr lvl="0" algn="just"/>
            <a:r>
              <a:rPr lang="es-ES" sz="2400" dirty="0">
                <a:latin typeface="Comic Sans MS" panose="030F0702030302020204" pitchFamily="66" charset="0"/>
              </a:rPr>
              <a:t>Mantengo limpia mi piel, bañándome diariamente, para evitar los microbios y tener buena salud. </a:t>
            </a:r>
            <a:endParaRPr lang="es-CL" sz="2400" dirty="0">
              <a:latin typeface="Comic Sans MS" panose="030F0702030302020204" pitchFamily="66" charset="0"/>
            </a:endParaRPr>
          </a:p>
          <a:p>
            <a:pPr lvl="0" algn="just"/>
            <a:r>
              <a:rPr lang="es-ES" sz="2400" dirty="0">
                <a:latin typeface="Comic Sans MS" panose="030F0702030302020204" pitchFamily="66" charset="0"/>
              </a:rPr>
              <a:t>Tomo sol, con precaución; no exponiéndome muchas horas a sus rayos y uso protector solar al ir a la playa. </a:t>
            </a:r>
            <a:endParaRPr lang="es-CL" sz="2400" dirty="0">
              <a:latin typeface="Comic Sans MS" panose="030F0702030302020204" pitchFamily="66" charset="0"/>
            </a:endParaRPr>
          </a:p>
          <a:p>
            <a:pPr lvl="0" algn="just"/>
            <a:r>
              <a:rPr lang="es-ES" sz="2400" dirty="0">
                <a:latin typeface="Comic Sans MS" panose="030F0702030302020204" pitchFamily="66" charset="0"/>
              </a:rPr>
              <a:t>Siempre lavo mis manos, sobre todo, antes y después de comer.</a:t>
            </a:r>
            <a:endParaRPr lang="es-CL" sz="2400" dirty="0">
              <a:latin typeface="Comic Sans MS" panose="030F0702030302020204" pitchFamily="66" charset="0"/>
            </a:endParaRPr>
          </a:p>
          <a:p>
            <a:pPr lvl="0" algn="just"/>
            <a:r>
              <a:rPr lang="es-ES" sz="2400" dirty="0">
                <a:latin typeface="Comic Sans MS" panose="030F0702030302020204" pitchFamily="66" charset="0"/>
              </a:rPr>
              <a:t> Mantengo mis uñas siempre recortadas y limpias.</a:t>
            </a:r>
            <a:endParaRPr lang="es-CL" sz="2400" dirty="0">
              <a:latin typeface="Comic Sans MS" panose="030F0702030302020204" pitchFamily="66" charset="0"/>
            </a:endParaRPr>
          </a:p>
          <a:p>
            <a:pPr marL="0" indent="0" algn="just">
              <a:buNone/>
            </a:pPr>
            <a:endParaRPr lang="es-CL" sz="2400" dirty="0">
              <a:latin typeface="Comic Sans MS" panose="030F0702030302020204" pitchFamily="66" charset="0"/>
            </a:endParaRPr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id="{3F9C47B5-770E-4C51-A43F-E31E775450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25763" y="407063"/>
            <a:ext cx="5122862" cy="819150"/>
          </a:xfrm>
        </p:spPr>
        <p:txBody>
          <a:bodyPr>
            <a:noAutofit/>
          </a:bodyPr>
          <a:lstStyle/>
          <a:p>
            <a:pPr algn="ctr"/>
            <a:r>
              <a:rPr lang="es-ES" sz="4000" b="1" dirty="0">
                <a:latin typeface="Comic Sans MS" panose="030F0702030302020204" pitchFamily="66" charset="0"/>
              </a:rPr>
              <a:t>Sentido de la piel</a:t>
            </a:r>
            <a:r>
              <a:rPr lang="es-CL" sz="4000" dirty="0">
                <a:latin typeface="Comic Sans MS" panose="030F0702030302020204" pitchFamily="66" charset="0"/>
              </a:rPr>
              <a:t/>
            </a:r>
            <a:br>
              <a:rPr lang="es-CL" sz="4000" dirty="0">
                <a:latin typeface="Comic Sans MS" panose="030F0702030302020204" pitchFamily="66" charset="0"/>
              </a:rPr>
            </a:br>
            <a:endParaRPr lang="es-CL" sz="4000" dirty="0"/>
          </a:p>
        </p:txBody>
      </p:sp>
      <p:pic>
        <p:nvPicPr>
          <p:cNvPr id="5122" name="Picture 2" descr="Resultado de imagen para imagen animada de protector solar">
            <a:extLst>
              <a:ext uri="{FF2B5EF4-FFF2-40B4-BE49-F238E27FC236}">
                <a16:creationId xmlns:a16="http://schemas.microsoft.com/office/drawing/2014/main" id="{B1FC9277-187F-4CD4-82EF-C952B0CFA5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675" y="638174"/>
            <a:ext cx="2462763" cy="19170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A7445A4B-DC6E-46B9-A918-23F1875D9D7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9838" y="1939593"/>
            <a:ext cx="2105025" cy="2105025"/>
          </a:xfrm>
          <a:prstGeom prst="rect">
            <a:avLst/>
          </a:prstGeom>
        </p:spPr>
      </p:pic>
      <p:pic>
        <p:nvPicPr>
          <p:cNvPr id="5124" name="Picture 4" descr="Gifs animados lavado de manos - Imagui">
            <a:extLst>
              <a:ext uri="{FF2B5EF4-FFF2-40B4-BE49-F238E27FC236}">
                <a16:creationId xmlns:a16="http://schemas.microsoft.com/office/drawing/2014/main" id="{9D4AD767-D358-4ECF-8ADA-B3644E957F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713" y="3015917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6" name="Picture 6" descr="Gel desinfectante para manos: ¿Eficaz frente al coronavirus?">
            <a:extLst>
              <a:ext uri="{FF2B5EF4-FFF2-40B4-BE49-F238E27FC236}">
                <a16:creationId xmlns:a16="http://schemas.microsoft.com/office/drawing/2014/main" id="{F6FCEC29-6258-48E7-926D-293D2020C4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5381" y="4950489"/>
            <a:ext cx="1940719" cy="15004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904189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CD386EA-40F3-4E26-87C8-C36561AAFC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>
                <a:latin typeface="Comic Sans MS" panose="030F0702030302020204" pitchFamily="66" charset="0"/>
              </a:rPr>
              <a:t>Actividad: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ADED48F-08FD-4634-86F6-803C3442B3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5409" y="2036764"/>
            <a:ext cx="8996718" cy="1320801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es-CL" sz="2800" dirty="0">
                <a:latin typeface="Comic Sans MS" panose="030F0702030302020204" pitchFamily="66" charset="0"/>
              </a:rPr>
              <a:t>- Escribe en el cuaderno, con ayuda de tu mamá o papá, 3 medidas para el cuidado de los sentidos, dibújalas y píntalas.</a:t>
            </a:r>
          </a:p>
          <a:p>
            <a:pPr marL="0" indent="0" algn="just">
              <a:buNone/>
            </a:pPr>
            <a:r>
              <a:rPr lang="es-CL" sz="2800" dirty="0">
                <a:latin typeface="Comic Sans MS" panose="030F0702030302020204" pitchFamily="66" charset="0"/>
              </a:rPr>
              <a:t> </a:t>
            </a:r>
          </a:p>
          <a:p>
            <a:pPr marL="0" indent="0" algn="just">
              <a:buNone/>
            </a:pPr>
            <a:endParaRPr lang="es-CL" sz="2800" dirty="0">
              <a:latin typeface="Comic Sans MS" panose="030F0702030302020204" pitchFamily="66" charset="0"/>
            </a:endParaRPr>
          </a:p>
        </p:txBody>
      </p:sp>
      <p:pic>
        <p:nvPicPr>
          <p:cNvPr id="7170" name="Picture 2" descr="Ilustración de Niños Pensando Idea De Ilustración Vectorial y más ...">
            <a:extLst>
              <a:ext uri="{FF2B5EF4-FFF2-40B4-BE49-F238E27FC236}">
                <a16:creationId xmlns:a16="http://schemas.microsoft.com/office/drawing/2014/main" id="{96B82814-B058-451E-A3C2-2FCFEC1CE9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6205" y="3098801"/>
            <a:ext cx="2457450" cy="1866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2" name="Picture 4" descr="Niño pensando mientras escribe algo en un papel | Vector Premium">
            <a:extLst>
              <a:ext uri="{FF2B5EF4-FFF2-40B4-BE49-F238E27FC236}">
                <a16:creationId xmlns:a16="http://schemas.microsoft.com/office/drawing/2014/main" id="{4C7ED6EA-2F75-4038-8822-695D818FF1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5318" y="3070226"/>
            <a:ext cx="2381250" cy="1924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0368339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569</TotalTime>
  <Words>298</Words>
  <Application>Microsoft Office PowerPoint</Application>
  <PresentationFormat>Panorámica</PresentationFormat>
  <Paragraphs>38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7" baseType="lpstr">
      <vt:lpstr>Arial</vt:lpstr>
      <vt:lpstr>Cambria</vt:lpstr>
      <vt:lpstr>Comic Sans MS</vt:lpstr>
      <vt:lpstr>MS Mincho</vt:lpstr>
      <vt:lpstr>Times New Roman</vt:lpstr>
      <vt:lpstr>Trebuchet MS</vt:lpstr>
      <vt:lpstr>Wingdings</vt:lpstr>
      <vt:lpstr>Wingdings 3</vt:lpstr>
      <vt:lpstr>Faceta</vt:lpstr>
      <vt:lpstr>¿Cómo cuidamos los órganos de los sentidos?</vt:lpstr>
      <vt:lpstr>Observa las siguientes imágenes:</vt:lpstr>
      <vt:lpstr>Sentido de la Visión </vt:lpstr>
      <vt:lpstr>Sentido de la Audición </vt:lpstr>
      <vt:lpstr> Sentido del Olfato </vt:lpstr>
      <vt:lpstr> Sentido del Gusto </vt:lpstr>
      <vt:lpstr>Sentido de la piel </vt:lpstr>
      <vt:lpstr>Actividad: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Ma. de los Ángeles Gómez Álvarez</dc:creator>
  <cp:lastModifiedBy>Francisco</cp:lastModifiedBy>
  <cp:revision>26</cp:revision>
  <dcterms:created xsi:type="dcterms:W3CDTF">2020-06-25T20:22:16Z</dcterms:created>
  <dcterms:modified xsi:type="dcterms:W3CDTF">2021-08-16T15:09:53Z</dcterms:modified>
</cp:coreProperties>
</file>