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62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0E7C7-04EF-496C-9DE1-8CDE15DFF9C4}" type="datetimeFigureOut">
              <a:rPr lang="es-CL" smtClean="0"/>
              <a:t>31-07-2021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83AF90F-3965-41B4-A2DD-D24C2E65CE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13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0E7C7-04EF-496C-9DE1-8CDE15DFF9C4}" type="datetimeFigureOut">
              <a:rPr lang="es-CL" smtClean="0"/>
              <a:t>31-07-2021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83AF90F-3965-41B4-A2DD-D24C2E65CE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6477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0E7C7-04EF-496C-9DE1-8CDE15DFF9C4}" type="datetimeFigureOut">
              <a:rPr lang="es-CL" smtClean="0"/>
              <a:t>31-07-2021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83AF90F-3965-41B4-A2DD-D24C2E65CEB5}" type="slidenum">
              <a:rPr lang="es-CL" smtClean="0"/>
              <a:t>‹Nº›</a:t>
            </a:fld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56086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0E7C7-04EF-496C-9DE1-8CDE15DFF9C4}" type="datetimeFigureOut">
              <a:rPr lang="es-CL" smtClean="0"/>
              <a:t>31-07-2021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83AF90F-3965-41B4-A2DD-D24C2E65CE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29134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0E7C7-04EF-496C-9DE1-8CDE15DFF9C4}" type="datetimeFigureOut">
              <a:rPr lang="es-CL" smtClean="0"/>
              <a:t>31-07-2021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83AF90F-3965-41B4-A2DD-D24C2E65CEB5}" type="slidenum">
              <a:rPr lang="es-CL" smtClean="0"/>
              <a:t>‹Nº›</a:t>
            </a:fld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2365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0E7C7-04EF-496C-9DE1-8CDE15DFF9C4}" type="datetimeFigureOut">
              <a:rPr lang="es-CL" smtClean="0"/>
              <a:t>31-07-2021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83AF90F-3965-41B4-A2DD-D24C2E65CE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85578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0E7C7-04EF-496C-9DE1-8CDE15DFF9C4}" type="datetimeFigureOut">
              <a:rPr lang="es-CL" smtClean="0"/>
              <a:t>31-07-2021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AF90F-3965-41B4-A2DD-D24C2E65CE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4046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0E7C7-04EF-496C-9DE1-8CDE15DFF9C4}" type="datetimeFigureOut">
              <a:rPr lang="es-CL" smtClean="0"/>
              <a:t>31-07-2021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AF90F-3965-41B4-A2DD-D24C2E65CE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9299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0E7C7-04EF-496C-9DE1-8CDE15DFF9C4}" type="datetimeFigureOut">
              <a:rPr lang="es-CL" smtClean="0"/>
              <a:t>31-07-2021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AF90F-3965-41B4-A2DD-D24C2E65CE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7619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0E7C7-04EF-496C-9DE1-8CDE15DFF9C4}" type="datetimeFigureOut">
              <a:rPr lang="es-CL" smtClean="0"/>
              <a:t>31-07-2021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83AF90F-3965-41B4-A2DD-D24C2E65CE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025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0E7C7-04EF-496C-9DE1-8CDE15DFF9C4}" type="datetimeFigureOut">
              <a:rPr lang="es-CL" smtClean="0"/>
              <a:t>31-07-2021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83AF90F-3965-41B4-A2DD-D24C2E65CE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9959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0E7C7-04EF-496C-9DE1-8CDE15DFF9C4}" type="datetimeFigureOut">
              <a:rPr lang="es-CL" smtClean="0"/>
              <a:t>31-07-2021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83AF90F-3965-41B4-A2DD-D24C2E65CE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005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0E7C7-04EF-496C-9DE1-8CDE15DFF9C4}" type="datetimeFigureOut">
              <a:rPr lang="es-CL" smtClean="0"/>
              <a:t>31-07-2021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AF90F-3965-41B4-A2DD-D24C2E65CE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4421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0E7C7-04EF-496C-9DE1-8CDE15DFF9C4}" type="datetimeFigureOut">
              <a:rPr lang="es-CL" smtClean="0"/>
              <a:t>31-07-2021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AF90F-3965-41B4-A2DD-D24C2E65CE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3694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0E7C7-04EF-496C-9DE1-8CDE15DFF9C4}" type="datetimeFigureOut">
              <a:rPr lang="es-CL" smtClean="0"/>
              <a:t>31-07-2021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AF90F-3965-41B4-A2DD-D24C2E65CE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3262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0E7C7-04EF-496C-9DE1-8CDE15DFF9C4}" type="datetimeFigureOut">
              <a:rPr lang="es-CL" smtClean="0"/>
              <a:t>31-07-2021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83AF90F-3965-41B4-A2DD-D24C2E65CE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5221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0E7C7-04EF-496C-9DE1-8CDE15DFF9C4}" type="datetimeFigureOut">
              <a:rPr lang="es-CL" smtClean="0"/>
              <a:t>31-07-2021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83AF90F-3965-41B4-A2DD-D24C2E65CE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12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2E45F9-D1F5-4555-A855-30FDAE6DC0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0773" y="2004391"/>
            <a:ext cx="8915399" cy="1034056"/>
          </a:xfrm>
        </p:spPr>
        <p:txBody>
          <a:bodyPr>
            <a:normAutofit fontScale="90000"/>
          </a:bodyPr>
          <a:lstStyle/>
          <a:p>
            <a:pPr algn="ctr"/>
            <a:r>
              <a:rPr lang="es-CL" b="1" dirty="0">
                <a:latin typeface="Comic Sans MS" panose="030F0702030302020204" pitchFamily="66" charset="0"/>
              </a:rPr>
              <a:t>Unidad 3:</a:t>
            </a:r>
            <a:br>
              <a:rPr lang="es-CL" b="1" dirty="0">
                <a:latin typeface="Comic Sans MS" panose="030F0702030302020204" pitchFamily="66" charset="0"/>
              </a:rPr>
            </a:br>
            <a:r>
              <a:rPr lang="es-CL" b="1" dirty="0">
                <a:latin typeface="Comic Sans MS" panose="030F0702030302020204" pitchFamily="66" charset="0"/>
              </a:rPr>
              <a:t>Alimentación Saludable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A41FEAC-3A58-49E8-8B8F-92B14D1065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80314" y="5272679"/>
            <a:ext cx="3935412" cy="1126283"/>
          </a:xfrm>
        </p:spPr>
        <p:txBody>
          <a:bodyPr>
            <a:normAutofit lnSpcReduction="10000"/>
          </a:bodyPr>
          <a:lstStyle/>
          <a:p>
            <a:r>
              <a:rPr lang="es-CL" b="1" dirty="0"/>
              <a:t>Profesora: Ángeles Gómez A.</a:t>
            </a:r>
          </a:p>
          <a:p>
            <a:r>
              <a:rPr lang="es-CL" b="1" dirty="0"/>
              <a:t>Cursos: 3ro A- 3ro B.</a:t>
            </a:r>
          </a:p>
          <a:p>
            <a:r>
              <a:rPr lang="es-CL" b="1" dirty="0"/>
              <a:t>Instituto San Lorenzo.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36AA307-EE8A-4C66-BE80-2C8E5C160BEC}"/>
              </a:ext>
            </a:extLst>
          </p:cNvPr>
          <p:cNvSpPr txBox="1"/>
          <p:nvPr/>
        </p:nvSpPr>
        <p:spPr>
          <a:xfrm>
            <a:off x="1399761" y="3967494"/>
            <a:ext cx="9877425" cy="8331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ts val="1500"/>
              </a:lnSpc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s-ES" sz="2000" b="1" dirty="0">
                <a:solidFill>
                  <a:srgbClr val="323133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Objetivo: </a:t>
            </a:r>
            <a:r>
              <a:rPr lang="es-ES" sz="2000" dirty="0">
                <a:solidFill>
                  <a:srgbClr val="323133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Clasificar los alimentos, distinguiendo sus efectos sobre la salud y proponer hábitos alimenticios saludables.</a:t>
            </a:r>
          </a:p>
          <a:p>
            <a:pPr algn="just">
              <a:lnSpc>
                <a:spcPts val="1500"/>
              </a:lnSpc>
              <a:spcAft>
                <a:spcPts val="1200"/>
              </a:spcAft>
            </a:pPr>
            <a:endParaRPr lang="es-ES" b="1" dirty="0">
              <a:solidFill>
                <a:srgbClr val="323133"/>
              </a:solidFill>
              <a:latin typeface="Comic Sans MS" panose="030F0702030302020204" pitchFamily="66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701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F05B08-76EC-4599-A216-4D849A5E2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306333"/>
            <a:ext cx="8911687" cy="569967"/>
          </a:xfrm>
        </p:spPr>
        <p:txBody>
          <a:bodyPr>
            <a:normAutofit fontScale="90000"/>
          </a:bodyPr>
          <a:lstStyle/>
          <a:p>
            <a:r>
              <a:rPr lang="es-CL" dirty="0">
                <a:latin typeface="Comic Sans MS" panose="030F0702030302020204" pitchFamily="66" charset="0"/>
              </a:rPr>
              <a:t>Observa los siguientes alimentos:</a:t>
            </a:r>
          </a:p>
        </p:txBody>
      </p:sp>
      <p:pic>
        <p:nvPicPr>
          <p:cNvPr id="1026" name="Picture 2" descr="Alimentación saludable, según Henri Joyeux">
            <a:extLst>
              <a:ext uri="{FF2B5EF4-FFF2-40B4-BE49-F238E27FC236}">
                <a16:creationId xmlns:a16="http://schemas.microsoft.com/office/drawing/2014/main" id="{DEEF330D-66E6-42E5-80DE-0332B35F07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569" y="876300"/>
            <a:ext cx="2552700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apas fritas Lay´s corte americano, 38 g - telemercados">
            <a:extLst>
              <a:ext uri="{FF2B5EF4-FFF2-40B4-BE49-F238E27FC236}">
                <a16:creationId xmlns:a16="http://schemas.microsoft.com/office/drawing/2014/main" id="{AE04AC2E-8658-4B84-821D-AEFA4130E9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6359" y="1120617"/>
            <a:ext cx="1762442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El gusto por los dulces, ¿de qué depende?">
            <a:extLst>
              <a:ext uri="{FF2B5EF4-FFF2-40B4-BE49-F238E27FC236}">
                <a16:creationId xmlns:a16="http://schemas.microsoft.com/office/drawing/2014/main" id="{A08220E5-2369-4652-8C8A-8A1D7C27A5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91" y="1120618"/>
            <a:ext cx="2195509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▷ Receta de Completo Italiano - Comidas Chilenas">
            <a:extLst>
              <a:ext uri="{FF2B5EF4-FFF2-40B4-BE49-F238E27FC236}">
                <a16:creationId xmlns:a16="http://schemas.microsoft.com/office/drawing/2014/main" id="{F1CAC8AE-34E5-4DF1-9F0F-410A0FE66B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569" y="2997200"/>
            <a:ext cx="2038351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0233540E-B973-497B-B0DB-E83312584C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0443" y="3194208"/>
            <a:ext cx="2290762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El evento que invita a probar y clasificar las mejores pizzas por solo  $3.990 - El Mostrador">
            <a:extLst>
              <a:ext uri="{FF2B5EF4-FFF2-40B4-BE49-F238E27FC236}">
                <a16:creationId xmlns:a16="http://schemas.microsoft.com/office/drawing/2014/main" id="{94F9B7C5-FEC1-4E24-99A7-6F0BAF2383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6490" y="1375410"/>
            <a:ext cx="2743200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Bebidas 1,5 lts – Fusión Purpura">
            <a:extLst>
              <a:ext uri="{FF2B5EF4-FFF2-40B4-BE49-F238E27FC236}">
                <a16:creationId xmlns:a16="http://schemas.microsoft.com/office/drawing/2014/main" id="{B23375AD-13EA-4453-8062-932F980698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5729" y="3276917"/>
            <a:ext cx="1621152" cy="1453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Receta de Ensalada festival">
            <a:extLst>
              <a:ext uri="{FF2B5EF4-FFF2-40B4-BE49-F238E27FC236}">
                <a16:creationId xmlns:a16="http://schemas.microsoft.com/office/drawing/2014/main" id="{12AEE222-C55D-458A-B572-4E3CE64BC3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0315" y="3194209"/>
            <a:ext cx="261937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▷Cómo hacer ensalada de pasta - Recetas de Pasta">
            <a:extLst>
              <a:ext uri="{FF2B5EF4-FFF2-40B4-BE49-F238E27FC236}">
                <a16:creationId xmlns:a16="http://schemas.microsoft.com/office/drawing/2014/main" id="{0A39ECB9-265A-4C3A-BF8A-3DC130B649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920" y="4923154"/>
            <a:ext cx="2390775" cy="1733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Para comer sano y barato, mira estas 10 recetas de pescado por menos de 10  euros">
            <a:extLst>
              <a:ext uri="{FF2B5EF4-FFF2-40B4-BE49-F238E27FC236}">
                <a16:creationId xmlns:a16="http://schemas.microsoft.com/office/drawing/2014/main" id="{6E5D7A95-7C99-4DDE-A1BC-62A2397E66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3495" y="4989830"/>
            <a:ext cx="2195509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0291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13C302-90BE-4F58-8FE4-18983F9AF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7490" y="306333"/>
            <a:ext cx="8911687" cy="1280890"/>
          </a:xfrm>
        </p:spPr>
        <p:txBody>
          <a:bodyPr/>
          <a:lstStyle/>
          <a:p>
            <a:r>
              <a:rPr lang="es-CL" b="1" dirty="0"/>
              <a:t>¿Qué es la alimentación saludable?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F4DD00-CA20-46F2-AE5A-59A91B115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8038" y="1593849"/>
            <a:ext cx="10142814" cy="3777622"/>
          </a:xfrm>
        </p:spPr>
        <p:txBody>
          <a:bodyPr>
            <a:normAutofit/>
          </a:bodyPr>
          <a:lstStyle/>
          <a:p>
            <a:pPr algn="just"/>
            <a:r>
              <a:rPr lang="es-CL" sz="3200" dirty="0"/>
              <a:t>Comer una variedad de alimentos que nos aporten los nutrientes necesarios para desarrollarnos y crecer.</a:t>
            </a:r>
          </a:p>
        </p:txBody>
      </p:sp>
      <p:pic>
        <p:nvPicPr>
          <p:cNvPr id="1026" name="Picture 2" descr="10 alimentos saludables para tener siempre a mano - BBC News Mundo">
            <a:extLst>
              <a:ext uri="{FF2B5EF4-FFF2-40B4-BE49-F238E27FC236}">
                <a16:creationId xmlns:a16="http://schemas.microsoft.com/office/drawing/2014/main" id="{98B916AD-4385-40C2-B33B-FA311D9CEA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9819" y="3293816"/>
            <a:ext cx="2986117" cy="2084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limentos: Seis alimentos que te dijeron que eran malos pero son saludables">
            <a:extLst>
              <a:ext uri="{FF2B5EF4-FFF2-40B4-BE49-F238E27FC236}">
                <a16:creationId xmlns:a16="http://schemas.microsoft.com/office/drawing/2014/main" id="{D64F9B1D-380B-4965-A0C2-4CFCCAE091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6276" y="3293816"/>
            <a:ext cx="2857500" cy="2084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7327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408B28-E636-411F-87AC-F49E1C9AE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4625" y="124219"/>
            <a:ext cx="8911687" cy="790429"/>
          </a:xfrm>
        </p:spPr>
        <p:txBody>
          <a:bodyPr/>
          <a:lstStyle/>
          <a:p>
            <a:r>
              <a:rPr lang="es-CL" b="1" dirty="0"/>
              <a:t>¿Qué es la alimentación saludable?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7021C7C1-2013-44C0-BE61-9EDC4A2E52C6}"/>
              </a:ext>
            </a:extLst>
          </p:cNvPr>
          <p:cNvSpPr/>
          <p:nvPr/>
        </p:nvSpPr>
        <p:spPr>
          <a:xfrm>
            <a:off x="4803457" y="1224280"/>
            <a:ext cx="2753360" cy="6807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800" b="1" dirty="0">
                <a:latin typeface="Comic Sans MS" panose="030F0702030302020204" pitchFamily="66" charset="0"/>
              </a:rPr>
              <a:t>Alimentos</a:t>
            </a:r>
            <a:r>
              <a:rPr lang="es-CL" dirty="0"/>
              <a:t> </a:t>
            </a:r>
          </a:p>
        </p:txBody>
      </p:sp>
      <p:sp>
        <p:nvSpPr>
          <p:cNvPr id="6" name="Flecha: a la derecha 5">
            <a:extLst>
              <a:ext uri="{FF2B5EF4-FFF2-40B4-BE49-F238E27FC236}">
                <a16:creationId xmlns:a16="http://schemas.microsoft.com/office/drawing/2014/main" id="{40DBF82F-1B95-4584-B604-2B24E00F1947}"/>
              </a:ext>
            </a:extLst>
          </p:cNvPr>
          <p:cNvSpPr/>
          <p:nvPr/>
        </p:nvSpPr>
        <p:spPr>
          <a:xfrm rot="7617282">
            <a:off x="4368800" y="2153920"/>
            <a:ext cx="995680" cy="7924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Flecha: a la derecha 7">
            <a:extLst>
              <a:ext uri="{FF2B5EF4-FFF2-40B4-BE49-F238E27FC236}">
                <a16:creationId xmlns:a16="http://schemas.microsoft.com/office/drawing/2014/main" id="{15865C3E-844F-4335-9519-22354BA09CBA}"/>
              </a:ext>
            </a:extLst>
          </p:cNvPr>
          <p:cNvSpPr/>
          <p:nvPr/>
        </p:nvSpPr>
        <p:spPr>
          <a:xfrm rot="3556466">
            <a:off x="6974839" y="2113802"/>
            <a:ext cx="995680" cy="7924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graphicFrame>
        <p:nvGraphicFramePr>
          <p:cNvPr id="9" name="Tabla 9">
            <a:extLst>
              <a:ext uri="{FF2B5EF4-FFF2-40B4-BE49-F238E27FC236}">
                <a16:creationId xmlns:a16="http://schemas.microsoft.com/office/drawing/2014/main" id="{98EB1DCB-3D78-43DA-85EE-B1C0799BF0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7001701"/>
              </p:ext>
            </p:extLst>
          </p:nvPr>
        </p:nvGraphicFramePr>
        <p:xfrm>
          <a:off x="2806391" y="3121134"/>
          <a:ext cx="2687320" cy="27755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7320">
                  <a:extLst>
                    <a:ext uri="{9D8B030D-6E8A-4147-A177-3AD203B41FA5}">
                      <a16:colId xmlns:a16="http://schemas.microsoft.com/office/drawing/2014/main" val="2833915974"/>
                    </a:ext>
                  </a:extLst>
                </a:gridCol>
              </a:tblGrid>
              <a:tr h="763854">
                <a:tc>
                  <a:txBody>
                    <a:bodyPr/>
                    <a:lstStyle/>
                    <a:p>
                      <a:r>
                        <a:rPr lang="es-CL" sz="2800" dirty="0">
                          <a:latin typeface="Comic Sans MS" panose="030F0702030302020204" pitchFamily="66" charset="0"/>
                        </a:rPr>
                        <a:t>Vegetales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3912291"/>
                  </a:ext>
                </a:extLst>
              </a:tr>
              <a:tr h="773007">
                <a:tc>
                  <a:txBody>
                    <a:bodyPr/>
                    <a:lstStyle/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859098"/>
                  </a:ext>
                </a:extLst>
              </a:tr>
            </a:tbl>
          </a:graphicData>
        </a:graphic>
      </p:graphicFrame>
      <p:graphicFrame>
        <p:nvGraphicFramePr>
          <p:cNvPr id="11" name="Tabla 9">
            <a:extLst>
              <a:ext uri="{FF2B5EF4-FFF2-40B4-BE49-F238E27FC236}">
                <a16:creationId xmlns:a16="http://schemas.microsoft.com/office/drawing/2014/main" id="{A0847365-50FA-490D-AA7C-561B2CEA7E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7833679"/>
              </p:ext>
            </p:extLst>
          </p:nvPr>
        </p:nvGraphicFramePr>
        <p:xfrm>
          <a:off x="6797040" y="3140447"/>
          <a:ext cx="2687320" cy="25103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7320">
                  <a:extLst>
                    <a:ext uri="{9D8B030D-6E8A-4147-A177-3AD203B41FA5}">
                      <a16:colId xmlns:a16="http://schemas.microsoft.com/office/drawing/2014/main" val="2833915974"/>
                    </a:ext>
                  </a:extLst>
                </a:gridCol>
              </a:tblGrid>
              <a:tr h="773007">
                <a:tc>
                  <a:txBody>
                    <a:bodyPr/>
                    <a:lstStyle/>
                    <a:p>
                      <a:r>
                        <a:rPr lang="es-CL" sz="2800" dirty="0">
                          <a:latin typeface="Comic Sans MS" panose="030F0702030302020204" pitchFamily="66" charset="0"/>
                        </a:rPr>
                        <a:t>Animales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3912291"/>
                  </a:ext>
                </a:extLst>
              </a:tr>
              <a:tr h="773007">
                <a:tc>
                  <a:txBody>
                    <a:bodyPr/>
                    <a:lstStyle/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859098"/>
                  </a:ext>
                </a:extLst>
              </a:tr>
            </a:tbl>
          </a:graphicData>
        </a:graphic>
      </p:graphicFrame>
      <p:pic>
        <p:nvPicPr>
          <p:cNvPr id="2050" name="Picture 2" descr="Resultado de imagen para imagenes de frutas y verduras">
            <a:extLst>
              <a:ext uri="{FF2B5EF4-FFF2-40B4-BE49-F238E27FC236}">
                <a16:creationId xmlns:a16="http://schemas.microsoft.com/office/drawing/2014/main" id="{7E76F92B-8953-4106-8A6F-4F90BABD8B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5319" y="4105436"/>
            <a:ext cx="2066925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esultado de imagen para imagen de leche huevo carne">
            <a:extLst>
              <a:ext uri="{FF2B5EF4-FFF2-40B4-BE49-F238E27FC236}">
                <a16:creationId xmlns:a16="http://schemas.microsoft.com/office/drawing/2014/main" id="{BF96DD4B-C112-4A78-8072-CB8CD979AE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3221" y="4105436"/>
            <a:ext cx="1928872" cy="1282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4840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>
            <a:extLst>
              <a:ext uri="{FF2B5EF4-FFF2-40B4-BE49-F238E27FC236}">
                <a16:creationId xmlns:a16="http://schemas.microsoft.com/office/drawing/2014/main" id="{AC7AC946-5A66-4DCB-97D9-CDC13C714C9B}"/>
              </a:ext>
            </a:extLst>
          </p:cNvPr>
          <p:cNvSpPr/>
          <p:nvPr/>
        </p:nvSpPr>
        <p:spPr>
          <a:xfrm>
            <a:off x="4226560" y="792480"/>
            <a:ext cx="3738880" cy="139192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>
                <a:latin typeface="Comic Sans MS" panose="030F0702030302020204" pitchFamily="66" charset="0"/>
              </a:rPr>
              <a:t>Alimentos, </a:t>
            </a:r>
            <a:r>
              <a:rPr lang="es-CL" b="1" dirty="0">
                <a:latin typeface="Comic Sans MS" panose="030F0702030302020204" pitchFamily="66" charset="0"/>
              </a:rPr>
              <a:t>según su composición y función</a:t>
            </a:r>
          </a:p>
        </p:txBody>
      </p:sp>
      <p:sp>
        <p:nvSpPr>
          <p:cNvPr id="5" name="Flecha: a la derecha 4">
            <a:extLst>
              <a:ext uri="{FF2B5EF4-FFF2-40B4-BE49-F238E27FC236}">
                <a16:creationId xmlns:a16="http://schemas.microsoft.com/office/drawing/2014/main" id="{8D4E0605-2E63-4F50-BC13-CE835DCE49A1}"/>
              </a:ext>
            </a:extLst>
          </p:cNvPr>
          <p:cNvSpPr/>
          <p:nvPr/>
        </p:nvSpPr>
        <p:spPr>
          <a:xfrm rot="8061522">
            <a:off x="2945670" y="2103120"/>
            <a:ext cx="1270000" cy="822960"/>
          </a:xfrm>
          <a:prstGeom prst="right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Flecha: a la derecha 6">
            <a:extLst>
              <a:ext uri="{FF2B5EF4-FFF2-40B4-BE49-F238E27FC236}">
                <a16:creationId xmlns:a16="http://schemas.microsoft.com/office/drawing/2014/main" id="{9B2CC443-7CD8-4D93-B19B-C068FE29F527}"/>
              </a:ext>
            </a:extLst>
          </p:cNvPr>
          <p:cNvSpPr/>
          <p:nvPr/>
        </p:nvSpPr>
        <p:spPr>
          <a:xfrm rot="3243055">
            <a:off x="7809293" y="2103120"/>
            <a:ext cx="1270000" cy="822960"/>
          </a:xfrm>
          <a:prstGeom prst="right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graphicFrame>
        <p:nvGraphicFramePr>
          <p:cNvPr id="8" name="Tabla 8">
            <a:extLst>
              <a:ext uri="{FF2B5EF4-FFF2-40B4-BE49-F238E27FC236}">
                <a16:creationId xmlns:a16="http://schemas.microsoft.com/office/drawing/2014/main" id="{923D0FDB-5060-4C15-82B7-22E2397308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9376649"/>
              </p:ext>
            </p:extLst>
          </p:nvPr>
        </p:nvGraphicFramePr>
        <p:xfrm>
          <a:off x="1223915" y="3256296"/>
          <a:ext cx="2194560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4560">
                  <a:extLst>
                    <a:ext uri="{9D8B030D-6E8A-4147-A177-3AD203B41FA5}">
                      <a16:colId xmlns:a16="http://schemas.microsoft.com/office/drawing/2014/main" val="3459746849"/>
                    </a:ext>
                  </a:extLst>
                </a:gridCol>
              </a:tblGrid>
              <a:tr h="493607">
                <a:tc>
                  <a:txBody>
                    <a:bodyPr/>
                    <a:lstStyle/>
                    <a:p>
                      <a:pPr algn="ctr"/>
                      <a:r>
                        <a:rPr lang="es-CL" dirty="0">
                          <a:solidFill>
                            <a:schemeClr val="tx1"/>
                          </a:solidFill>
                        </a:rPr>
                        <a:t>Alimentos reguladores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0784819"/>
                  </a:ext>
                </a:extLst>
              </a:tr>
              <a:tr h="493607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400" dirty="0">
                          <a:solidFill>
                            <a:schemeClr val="tx1"/>
                          </a:solidFill>
                        </a:rPr>
                        <a:t>Vitaminas y minerales:</a:t>
                      </a:r>
                    </a:p>
                    <a:p>
                      <a:pPr algn="ctr"/>
                      <a:r>
                        <a:rPr lang="es-CL" sz="1400" dirty="0"/>
                        <a:t>Ayudan en el proceso de </a:t>
                      </a:r>
                      <a:r>
                        <a:rPr lang="es-CL" dirty="0"/>
                        <a:t>crecimiento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861104"/>
                  </a:ext>
                </a:extLst>
              </a:tr>
            </a:tbl>
          </a:graphicData>
        </a:graphic>
      </p:graphicFrame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A881C11E-F099-4639-8110-0012F7F0A3DF}"/>
              </a:ext>
            </a:extLst>
          </p:cNvPr>
          <p:cNvSpPr/>
          <p:nvPr/>
        </p:nvSpPr>
        <p:spPr>
          <a:xfrm rot="5400000">
            <a:off x="5461000" y="2407920"/>
            <a:ext cx="1270000" cy="822960"/>
          </a:xfrm>
          <a:prstGeom prst="right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graphicFrame>
        <p:nvGraphicFramePr>
          <p:cNvPr id="12" name="Tabla 8">
            <a:extLst>
              <a:ext uri="{FF2B5EF4-FFF2-40B4-BE49-F238E27FC236}">
                <a16:creationId xmlns:a16="http://schemas.microsoft.com/office/drawing/2014/main" id="{8717A29D-564C-49C3-BD17-91C5AE92D4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250963"/>
              </p:ext>
            </p:extLst>
          </p:nvPr>
        </p:nvGraphicFramePr>
        <p:xfrm>
          <a:off x="4998720" y="3487194"/>
          <a:ext cx="2194560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4560">
                  <a:extLst>
                    <a:ext uri="{9D8B030D-6E8A-4147-A177-3AD203B41FA5}">
                      <a16:colId xmlns:a16="http://schemas.microsoft.com/office/drawing/2014/main" val="3459746849"/>
                    </a:ext>
                  </a:extLst>
                </a:gridCol>
              </a:tblGrid>
              <a:tr h="493607">
                <a:tc>
                  <a:txBody>
                    <a:bodyPr/>
                    <a:lstStyle/>
                    <a:p>
                      <a:pPr algn="ctr"/>
                      <a:r>
                        <a:rPr lang="es-CL" dirty="0">
                          <a:solidFill>
                            <a:schemeClr val="tx1"/>
                          </a:solidFill>
                        </a:rPr>
                        <a:t>Alimentos energéticos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0784819"/>
                  </a:ext>
                </a:extLst>
              </a:tr>
              <a:tr h="493607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600" dirty="0">
                          <a:solidFill>
                            <a:schemeClr val="tx1"/>
                          </a:solidFill>
                        </a:rPr>
                        <a:t>Azúcares-grasas</a:t>
                      </a:r>
                    </a:p>
                    <a:p>
                      <a:pPr algn="ctr"/>
                      <a:r>
                        <a:rPr lang="es-CL" sz="1600" dirty="0"/>
                        <a:t>Energía inmediata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861104"/>
                  </a:ext>
                </a:extLst>
              </a:tr>
            </a:tbl>
          </a:graphicData>
        </a:graphic>
      </p:graphicFrame>
      <p:graphicFrame>
        <p:nvGraphicFramePr>
          <p:cNvPr id="14" name="Tabla 8">
            <a:extLst>
              <a:ext uri="{FF2B5EF4-FFF2-40B4-BE49-F238E27FC236}">
                <a16:creationId xmlns:a16="http://schemas.microsoft.com/office/drawing/2014/main" id="{0F7E830C-6695-42A9-8D26-6D697B606C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090015"/>
              </p:ext>
            </p:extLst>
          </p:nvPr>
        </p:nvGraphicFramePr>
        <p:xfrm>
          <a:off x="8362045" y="3249506"/>
          <a:ext cx="219456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4560">
                  <a:extLst>
                    <a:ext uri="{9D8B030D-6E8A-4147-A177-3AD203B41FA5}">
                      <a16:colId xmlns:a16="http://schemas.microsoft.com/office/drawing/2014/main" val="3459746849"/>
                    </a:ext>
                  </a:extLst>
                </a:gridCol>
              </a:tblGrid>
              <a:tr h="493607">
                <a:tc>
                  <a:txBody>
                    <a:bodyPr/>
                    <a:lstStyle/>
                    <a:p>
                      <a:pPr algn="ctr"/>
                      <a:r>
                        <a:rPr lang="es-CL" dirty="0">
                          <a:solidFill>
                            <a:schemeClr val="tx1"/>
                          </a:solidFill>
                        </a:rPr>
                        <a:t>Alimentos estructurales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0784819"/>
                  </a:ext>
                </a:extLst>
              </a:tr>
              <a:tr h="493607"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Proteína: Fabricar y reparar </a:t>
                      </a:r>
                      <a:r>
                        <a:rPr lang="es-CL" sz="1800" dirty="0"/>
                        <a:t>estructuras</a:t>
                      </a:r>
                      <a:r>
                        <a:rPr lang="es-CL" sz="1600" dirty="0"/>
                        <a:t> del cuerp</a:t>
                      </a:r>
                      <a:r>
                        <a:rPr lang="es-CL" dirty="0"/>
                        <a:t>o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861104"/>
                  </a:ext>
                </a:extLst>
              </a:tr>
            </a:tbl>
          </a:graphicData>
        </a:graphic>
      </p:graphicFrame>
      <p:pic>
        <p:nvPicPr>
          <p:cNvPr id="3074" name="Picture 2" descr="Resultado de imagen para imagenes de frutas y verduras">
            <a:extLst>
              <a:ext uri="{FF2B5EF4-FFF2-40B4-BE49-F238E27FC236}">
                <a16:creationId xmlns:a16="http://schemas.microsoft.com/office/drawing/2014/main" id="{7C5FC903-B279-40ED-A75F-AD10F97FF2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305" y="4982573"/>
            <a:ext cx="2328593" cy="1554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PASTAS Y CEREALES | Curso cocina, Recetas de comida, Chefs">
            <a:extLst>
              <a:ext uri="{FF2B5EF4-FFF2-40B4-BE49-F238E27FC236}">
                <a16:creationId xmlns:a16="http://schemas.microsoft.com/office/drawing/2014/main" id="{5A061749-31E3-4899-A3A4-8F139C8B90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0" y="4888276"/>
            <a:ext cx="2857500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Proteína animal: ¿Por qué es indispensable para la vida?">
            <a:extLst>
              <a:ext uri="{FF2B5EF4-FFF2-40B4-BE49-F238E27FC236}">
                <a16:creationId xmlns:a16="http://schemas.microsoft.com/office/drawing/2014/main" id="{820D416E-2423-4A33-89DB-11AA5DDBAF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4418" y="4888277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7301404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Violeta rojo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376</TotalTime>
  <Words>110</Words>
  <Application>Microsoft Office PowerPoint</Application>
  <PresentationFormat>Panorámica</PresentationFormat>
  <Paragraphs>30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Arial</vt:lpstr>
      <vt:lpstr>Century Gothic</vt:lpstr>
      <vt:lpstr>Comic Sans MS</vt:lpstr>
      <vt:lpstr>Times New Roman</vt:lpstr>
      <vt:lpstr>Wingdings</vt:lpstr>
      <vt:lpstr>Wingdings 3</vt:lpstr>
      <vt:lpstr>Espiral</vt:lpstr>
      <vt:lpstr>Unidad 3: Alimentación Saludable</vt:lpstr>
      <vt:lpstr>Observa los siguientes alimentos:</vt:lpstr>
      <vt:lpstr>¿Qué es la alimentación saludable?</vt:lpstr>
      <vt:lpstr>¿Qué es la alimentación saludable?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 2: Alimentación Saludable</dc:title>
  <dc:creator>Ma. de los Ángeles Gómez Álvarez</dc:creator>
  <cp:lastModifiedBy>Francisco</cp:lastModifiedBy>
  <cp:revision>22</cp:revision>
  <dcterms:created xsi:type="dcterms:W3CDTF">2020-08-26T22:44:41Z</dcterms:created>
  <dcterms:modified xsi:type="dcterms:W3CDTF">2021-07-31T15:32:46Z</dcterms:modified>
</cp:coreProperties>
</file>