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001D-9D68-4312-96CF-B1C6857E37B5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3B97-23ED-444D-91CD-B2ED1A7603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8450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001D-9D68-4312-96CF-B1C6857E37B5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3B97-23ED-444D-91CD-B2ED1A7603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7509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001D-9D68-4312-96CF-B1C6857E37B5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3B97-23ED-444D-91CD-B2ED1A7603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6905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001D-9D68-4312-96CF-B1C6857E37B5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3B97-23ED-444D-91CD-B2ED1A7603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36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001D-9D68-4312-96CF-B1C6857E37B5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3B97-23ED-444D-91CD-B2ED1A7603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92758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001D-9D68-4312-96CF-B1C6857E37B5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3B97-23ED-444D-91CD-B2ED1A7603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5311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001D-9D68-4312-96CF-B1C6857E37B5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3B97-23ED-444D-91CD-B2ED1A7603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0403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001D-9D68-4312-96CF-B1C6857E37B5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3B97-23ED-444D-91CD-B2ED1A7603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8843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001D-9D68-4312-96CF-B1C6857E37B5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3B97-23ED-444D-91CD-B2ED1A7603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1524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001D-9D68-4312-96CF-B1C6857E37B5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3B97-23ED-444D-91CD-B2ED1A7603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9240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001D-9D68-4312-96CF-B1C6857E37B5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3B97-23ED-444D-91CD-B2ED1A7603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3639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D001D-9D68-4312-96CF-B1C6857E37B5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C3B97-23ED-444D-91CD-B2ED1A7603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5814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592183" y="1760701"/>
            <a:ext cx="1119922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MX" i="0" dirty="0" smtClean="0">
                <a:solidFill>
                  <a:srgbClr val="000000"/>
                </a:solidFill>
                <a:effectLst/>
                <a:latin typeface="Inter"/>
              </a:rPr>
              <a:t>Es conocida como una de las más hermosas canciones de </a:t>
            </a:r>
            <a:r>
              <a:rPr lang="es-MX" i="0" dirty="0" smtClean="0">
                <a:solidFill>
                  <a:srgbClr val="FF0000"/>
                </a:solidFill>
                <a:effectLst/>
                <a:latin typeface="Inter"/>
              </a:rPr>
              <a:t>anhelo</a:t>
            </a:r>
            <a:r>
              <a:rPr lang="es-MX" i="0" dirty="0" smtClean="0">
                <a:solidFill>
                  <a:srgbClr val="000000"/>
                </a:solidFill>
                <a:effectLst/>
                <a:latin typeface="Inter"/>
              </a:rPr>
              <a:t> amoroso, una historia de búsqueda, de pérdida y de contacto </a:t>
            </a:r>
            <a:r>
              <a:rPr lang="es-MX" i="0" dirty="0" smtClean="0">
                <a:solidFill>
                  <a:srgbClr val="FF0000"/>
                </a:solidFill>
                <a:effectLst/>
                <a:latin typeface="Inter"/>
              </a:rPr>
              <a:t>epistolar</a:t>
            </a:r>
            <a:r>
              <a:rPr lang="es-MX" i="0" dirty="0" smtClean="0">
                <a:solidFill>
                  <a:srgbClr val="000000"/>
                </a:solidFill>
                <a:effectLst/>
                <a:latin typeface="Inter"/>
              </a:rPr>
              <a:t>. </a:t>
            </a:r>
          </a:p>
          <a:p>
            <a:pPr fontAlgn="base"/>
            <a:endParaRPr lang="es-MX" dirty="0">
              <a:solidFill>
                <a:srgbClr val="000000"/>
              </a:solidFill>
              <a:latin typeface="Inter"/>
            </a:endParaRPr>
          </a:p>
          <a:p>
            <a:pPr fontAlgn="base"/>
            <a:r>
              <a:rPr lang="es-MX" i="0" dirty="0" smtClean="0">
                <a:solidFill>
                  <a:srgbClr val="000000"/>
                </a:solidFill>
                <a:effectLst/>
                <a:latin typeface="Inter"/>
              </a:rPr>
              <a:t>En 'Run </a:t>
            </a:r>
            <a:r>
              <a:rPr lang="es-MX" i="0" dirty="0" err="1" smtClean="0">
                <a:solidFill>
                  <a:srgbClr val="000000"/>
                </a:solidFill>
                <a:effectLst/>
                <a:latin typeface="Inter"/>
              </a:rPr>
              <a:t>run</a:t>
            </a:r>
            <a:r>
              <a:rPr lang="es-MX" i="0" dirty="0" smtClean="0">
                <a:solidFill>
                  <a:srgbClr val="000000"/>
                </a:solidFill>
                <a:effectLst/>
                <a:latin typeface="Inter"/>
              </a:rPr>
              <a:t> se fue pal norte', Violeta Parra narra las idas y vueltas de </a:t>
            </a:r>
            <a:r>
              <a:rPr lang="es-MX" i="0" dirty="0" smtClean="0">
                <a:solidFill>
                  <a:srgbClr val="000000"/>
                </a:solidFill>
                <a:effectLst/>
                <a:latin typeface="inherit"/>
              </a:rPr>
              <a:t>su </a:t>
            </a:r>
            <a:r>
              <a:rPr lang="es-MX" i="0" dirty="0" smtClean="0">
                <a:solidFill>
                  <a:srgbClr val="FF0000"/>
                </a:solidFill>
                <a:effectLst/>
                <a:latin typeface="inherit"/>
              </a:rPr>
              <a:t>tempestuosa</a:t>
            </a:r>
            <a:r>
              <a:rPr lang="es-MX" i="0" dirty="0" smtClean="0">
                <a:solidFill>
                  <a:srgbClr val="000000"/>
                </a:solidFill>
                <a:effectLst/>
                <a:latin typeface="inherit"/>
              </a:rPr>
              <a:t> relación con Gilbert </a:t>
            </a:r>
            <a:r>
              <a:rPr lang="es-MX" i="0" dirty="0" err="1" smtClean="0">
                <a:solidFill>
                  <a:srgbClr val="000000"/>
                </a:solidFill>
                <a:effectLst/>
                <a:latin typeface="inherit"/>
              </a:rPr>
              <a:t>Favre</a:t>
            </a:r>
            <a:r>
              <a:rPr lang="es-MX" i="0" dirty="0" smtClean="0">
                <a:solidFill>
                  <a:srgbClr val="000000"/>
                </a:solidFill>
                <a:effectLst/>
                <a:latin typeface="inherit"/>
              </a:rPr>
              <a:t>, </a:t>
            </a:r>
            <a:r>
              <a:rPr lang="es-MX" i="0" dirty="0" smtClean="0">
                <a:solidFill>
                  <a:srgbClr val="000000"/>
                </a:solidFill>
                <a:effectLst/>
                <a:latin typeface="Inter"/>
              </a:rPr>
              <a:t>el </a:t>
            </a:r>
            <a:r>
              <a:rPr lang="es-MX" i="0" dirty="0" smtClean="0">
                <a:solidFill>
                  <a:srgbClr val="FF0000"/>
                </a:solidFill>
                <a:effectLst/>
                <a:latin typeface="Inter"/>
              </a:rPr>
              <a:t>antropólogo</a:t>
            </a:r>
            <a:r>
              <a:rPr lang="es-MX" i="0" dirty="0" smtClean="0">
                <a:solidFill>
                  <a:srgbClr val="000000"/>
                </a:solidFill>
                <a:effectLst/>
                <a:latin typeface="Inter"/>
              </a:rPr>
              <a:t> francés del que se enamoró y con quien tuvo un amor que tuvo sus </a:t>
            </a:r>
            <a:r>
              <a:rPr lang="es-MX" i="0" dirty="0" smtClean="0">
                <a:solidFill>
                  <a:srgbClr val="FF0000"/>
                </a:solidFill>
                <a:effectLst/>
                <a:latin typeface="Inter"/>
              </a:rPr>
              <a:t>altibajos</a:t>
            </a:r>
            <a:r>
              <a:rPr lang="es-MX" i="0" dirty="0" smtClean="0">
                <a:solidFill>
                  <a:srgbClr val="000000"/>
                </a:solidFill>
                <a:effectLst/>
                <a:latin typeface="Inter"/>
              </a:rPr>
              <a:t> hasta el final.</a:t>
            </a:r>
          </a:p>
          <a:p>
            <a:pPr fontAlgn="base"/>
            <a:endParaRPr lang="es-MX" i="0" dirty="0" smtClean="0">
              <a:solidFill>
                <a:srgbClr val="000000"/>
              </a:solidFill>
              <a:effectLst/>
              <a:latin typeface="Inter"/>
            </a:endParaRPr>
          </a:p>
          <a:p>
            <a:pPr fontAlgn="base"/>
            <a:r>
              <a:rPr lang="es-MX" i="0" dirty="0" smtClean="0">
                <a:solidFill>
                  <a:srgbClr val="000000"/>
                </a:solidFill>
                <a:effectLst/>
                <a:latin typeface="Inter"/>
              </a:rPr>
              <a:t>Eso cuenta la canción: cómo Run </a:t>
            </a:r>
            <a:r>
              <a:rPr lang="es-MX" i="0" dirty="0" err="1" smtClean="0">
                <a:solidFill>
                  <a:srgbClr val="000000"/>
                </a:solidFill>
                <a:effectLst/>
                <a:latin typeface="Inter"/>
              </a:rPr>
              <a:t>run</a:t>
            </a:r>
            <a:r>
              <a:rPr lang="es-MX" i="0" dirty="0" smtClean="0">
                <a:solidFill>
                  <a:srgbClr val="000000"/>
                </a:solidFill>
                <a:effectLst/>
                <a:latin typeface="Inter"/>
              </a:rPr>
              <a:t>, Gilbert, se va rumbo al norte, a Bolivia, y le escribe cartas “con letras de coral”, mientras ella se queda en el sur, esperándole. Run </a:t>
            </a:r>
            <a:r>
              <a:rPr lang="es-MX" i="0" dirty="0" err="1" smtClean="0">
                <a:solidFill>
                  <a:srgbClr val="000000"/>
                </a:solidFill>
                <a:effectLst/>
                <a:latin typeface="Inter"/>
              </a:rPr>
              <a:t>run</a:t>
            </a:r>
            <a:r>
              <a:rPr lang="es-MX" i="0" dirty="0" smtClean="0">
                <a:solidFill>
                  <a:srgbClr val="000000"/>
                </a:solidFill>
                <a:effectLst/>
                <a:latin typeface="Inter"/>
              </a:rPr>
              <a:t>, el amor </a:t>
            </a:r>
            <a:r>
              <a:rPr lang="es-MX" i="0" dirty="0" smtClean="0">
                <a:solidFill>
                  <a:srgbClr val="FF0000"/>
                </a:solidFill>
                <a:effectLst/>
                <a:latin typeface="Inter"/>
              </a:rPr>
              <a:t>migrante</a:t>
            </a:r>
            <a:r>
              <a:rPr lang="es-MX" i="0" dirty="0" smtClean="0">
                <a:solidFill>
                  <a:srgbClr val="000000"/>
                </a:solidFill>
                <a:effectLst/>
                <a:latin typeface="Inter"/>
              </a:rPr>
              <a:t> y </a:t>
            </a:r>
            <a:r>
              <a:rPr lang="es-MX" i="0" dirty="0" smtClean="0">
                <a:solidFill>
                  <a:srgbClr val="FF0000"/>
                </a:solidFill>
                <a:effectLst/>
                <a:latin typeface="Inter"/>
              </a:rPr>
              <a:t>huido</a:t>
            </a:r>
            <a:r>
              <a:rPr lang="es-MX" i="0" dirty="0" smtClean="0">
                <a:solidFill>
                  <a:srgbClr val="000000"/>
                </a:solidFill>
                <a:effectLst/>
                <a:latin typeface="Inter"/>
              </a:rPr>
              <a:t>, le va dejando pistas de su ruta, de por dónde pasa: una estación de tren en Santiago, un puente cerca de Vallenar, una piedra en el desierto del Tamarugal y una oficina de correos en Antofagasta.</a:t>
            </a:r>
            <a:r>
              <a:rPr lang="es-MX" i="0" dirty="0" smtClean="0">
                <a:solidFill>
                  <a:srgbClr val="000000"/>
                </a:solidFill>
                <a:effectLst/>
                <a:latin typeface="inherit"/>
              </a:rPr>
              <a:t> </a:t>
            </a:r>
          </a:p>
          <a:p>
            <a:pPr fontAlgn="base"/>
            <a:endParaRPr lang="es-MX" dirty="0">
              <a:solidFill>
                <a:srgbClr val="000000"/>
              </a:solidFill>
              <a:latin typeface="inherit"/>
            </a:endParaRPr>
          </a:p>
          <a:p>
            <a:pPr fontAlgn="base"/>
            <a:r>
              <a:rPr lang="es-MX" i="0" dirty="0" smtClean="0">
                <a:solidFill>
                  <a:srgbClr val="000000"/>
                </a:solidFill>
                <a:effectLst/>
                <a:latin typeface="inherit"/>
              </a:rPr>
              <a:t>Después, la nada infinita.</a:t>
            </a:r>
            <a:r>
              <a:rPr lang="es-MX" i="0" dirty="0" smtClean="0">
                <a:solidFill>
                  <a:srgbClr val="000000"/>
                </a:solidFill>
                <a:effectLst/>
                <a:latin typeface="Inter"/>
              </a:rPr>
              <a:t> Después, el carro del olvido, y el amargor del sufrimiento, que Parra compara con el </a:t>
            </a:r>
            <a:r>
              <a:rPr lang="es-MX" i="0" dirty="0" smtClean="0">
                <a:solidFill>
                  <a:srgbClr val="FF0000"/>
                </a:solidFill>
                <a:effectLst/>
                <a:latin typeface="Inter"/>
              </a:rPr>
              <a:t>martirio</a:t>
            </a:r>
            <a:r>
              <a:rPr lang="es-MX" i="0" dirty="0" smtClean="0">
                <a:solidFill>
                  <a:srgbClr val="000000"/>
                </a:solidFill>
                <a:effectLst/>
                <a:latin typeface="Inter"/>
              </a:rPr>
              <a:t> de Cristo: solamente quedan “espinas de Israel”, “el vinagre y la </a:t>
            </a:r>
            <a:r>
              <a:rPr lang="es-MX" i="0" dirty="0" smtClean="0">
                <a:solidFill>
                  <a:srgbClr val="FF0000"/>
                </a:solidFill>
                <a:effectLst/>
                <a:latin typeface="Inter"/>
              </a:rPr>
              <a:t>hiel</a:t>
            </a:r>
            <a:r>
              <a:rPr lang="es-MX" i="0" dirty="0" smtClean="0">
                <a:solidFill>
                  <a:srgbClr val="000000"/>
                </a:solidFill>
                <a:effectLst/>
                <a:latin typeface="Inter"/>
              </a:rPr>
              <a:t>”.</a:t>
            </a:r>
            <a:endParaRPr lang="es-MX" i="0" dirty="0">
              <a:solidFill>
                <a:srgbClr val="000000"/>
              </a:solidFill>
              <a:effectLst/>
              <a:latin typeface="Inter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740229" y="679269"/>
            <a:ext cx="10450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 smtClean="0"/>
              <a:t>Lee atentamente el siguiente texto, luego busca y escribe el significado de las palabras en rojo: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02614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96686" y="1325271"/>
            <a:ext cx="314379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En un carro de olvido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Antes del aclarar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De una estación del tiempo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Decidido a rodar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Run </a:t>
            </a:r>
            <a:r>
              <a:rPr lang="es-MX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Run</a:t>
            </a: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se fue </a:t>
            </a:r>
            <a:r>
              <a:rPr lang="es-MX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pa'l</a:t>
            </a: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norte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No sé cuándo vendrá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Vendrá</a:t>
            </a: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para el cumpleaños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De nuestra soledad</a:t>
            </a:r>
          </a:p>
          <a:p>
            <a:endParaRPr lang="es-MX" b="0" i="0" dirty="0" smtClean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 los tres días carta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Con letras de coral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Me dice que su viaje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Se alarga más y más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Se va de Antofagasta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Sin dar una señal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Y cuenta una aventura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Que paso a deletrear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Ay, ay, ay, de mí</a:t>
            </a:r>
            <a:endParaRPr lang="es-MX" b="0" i="0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962399" y="1325271"/>
            <a:ext cx="317862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Al medio de un gentío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Que tuvo que afrontar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Un trasbordo por culpa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Del último huracán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En un puente quebrado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Cerca de Vallenar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Con una cruz al hombro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Run </a:t>
            </a:r>
            <a:r>
              <a:rPr lang="es-MX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Run</a:t>
            </a: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debió cruzar</a:t>
            </a:r>
          </a:p>
          <a:p>
            <a:endParaRPr lang="es-MX" b="0" i="0" dirty="0" smtClean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Run </a:t>
            </a:r>
            <a:r>
              <a:rPr lang="es-MX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Run</a:t>
            </a: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siguió su viaje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Llegó a Tamarugal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Sentado en una piedra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Se puso a divagar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Que sí, que esto, que lo otro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Que nunca, que además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Que la vida es mentira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Que la muerte es verdad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Ay, ay, ay, de mí</a:t>
            </a:r>
            <a:endParaRPr lang="es-MX" b="0" i="0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42606" y="391886"/>
            <a:ext cx="7559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RUN </a:t>
            </a:r>
            <a:r>
              <a:rPr lang="es-CL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RUN</a:t>
            </a:r>
            <a:r>
              <a:rPr lang="es-CL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FUE PAL NORTE (VIOLETA PARRA)</a:t>
            </a:r>
            <a:endParaRPr lang="es-CL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2" descr="Historia desde Neuquén: Historia de una canción y sus mejores versiones: Run  Run se fue pa´l nor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874" y="1898469"/>
            <a:ext cx="4868090" cy="4868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0901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5273040" y="1560576"/>
            <a:ext cx="329184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La cosa es que una alforja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Se puso a trajinar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Sacó papel y tinta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Y un recuerdo quizás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Sin pena ni alegría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Sin gloria ni piedad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Sin rabia ni amargura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Sin hiel ni libertad</a:t>
            </a:r>
          </a:p>
          <a:p>
            <a:endParaRPr lang="es-MX" b="0" i="0" dirty="0" smtClean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Vacía como el hueco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Del mundo terrenal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Run </a:t>
            </a:r>
            <a:r>
              <a:rPr lang="es-MX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Run</a:t>
            </a: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mandó su carta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Por mandarla no más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Run </a:t>
            </a:r>
            <a:r>
              <a:rPr lang="es-MX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Run</a:t>
            </a: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se fue </a:t>
            </a:r>
            <a:r>
              <a:rPr lang="es-MX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pa'l</a:t>
            </a: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norte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Yo me quedé en el sur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Al medio hay un abismo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Sin música ni luz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Ay, ay, ay, de mí</a:t>
            </a:r>
            <a:endParaRPr lang="es-MX" b="0" i="0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8830491" y="1437643"/>
            <a:ext cx="317862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El calendario afloja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Por las ruedas del tren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Los números del año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Por el filo del riel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Más vueltas dan los fierros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Más nubes en el mes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Más largos son los rieles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Más agrio es el después</a:t>
            </a:r>
          </a:p>
          <a:p>
            <a:endParaRPr lang="es-MX" b="0" i="0" dirty="0" smtClean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Run </a:t>
            </a:r>
            <a:r>
              <a:rPr lang="es-MX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Run</a:t>
            </a: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se fue </a:t>
            </a:r>
            <a:r>
              <a:rPr lang="es-MX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pa'l</a:t>
            </a: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norte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Qué le vamos a hacer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Así es la vida entonces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Espinas de Israel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Amor crucificado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Coronas del desdén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Los clavos del martirio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El vinagre y la hiel</a:t>
            </a:r>
            <a:b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Ay, ay, ay, de mí</a:t>
            </a:r>
            <a:endParaRPr lang="es-MX" b="0" i="0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Picture 4" descr="Historia desde Neuquén: Historia de una canción y sus mejores versiones: Run  Run se fue pa´l nor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90" y="62820"/>
            <a:ext cx="4938939" cy="4036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96468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88</Words>
  <Application>Microsoft Office PowerPoint</Application>
  <PresentationFormat>Panorámica</PresentationFormat>
  <Paragraphs>21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Arial</vt:lpstr>
      <vt:lpstr>Calibri</vt:lpstr>
      <vt:lpstr>Calibri Light</vt:lpstr>
      <vt:lpstr>inherit</vt:lpstr>
      <vt:lpstr>Inter</vt:lpstr>
      <vt:lpstr>Tema de Office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Alexis</dc:creator>
  <cp:lastModifiedBy>Francisco</cp:lastModifiedBy>
  <cp:revision>4</cp:revision>
  <dcterms:created xsi:type="dcterms:W3CDTF">2021-06-30T01:00:02Z</dcterms:created>
  <dcterms:modified xsi:type="dcterms:W3CDTF">2021-08-01T02:39:32Z</dcterms:modified>
</cp:coreProperties>
</file>