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58" r:id="rId4"/>
    <p:sldId id="256" r:id="rId5"/>
    <p:sldId id="260" r:id="rId6"/>
    <p:sldId id="257" r:id="rId7"/>
  </p:sldIdLst>
  <p:sldSz cx="22758400" cy="12801600"/>
  <p:notesSz cx="7772400" cy="128016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6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780" y="150"/>
      </p:cViewPr>
      <p:guideLst>
        <p:guide orient="horz" pos="2880"/>
        <p:guide pos="63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6880" y="3968496"/>
            <a:ext cx="19344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13760" y="7168897"/>
            <a:ext cx="1593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7920" y="2944369"/>
            <a:ext cx="9899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720576" y="2944369"/>
            <a:ext cx="98999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7920" y="512065"/>
            <a:ext cx="2048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920" y="2944369"/>
            <a:ext cx="2048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37856" y="11905489"/>
            <a:ext cx="7282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37920" y="11905489"/>
            <a:ext cx="5234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386048" y="11905489"/>
            <a:ext cx="5234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828800"/>
            <a:ext cx="14884400" cy="2123658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OBJETOS SIMPLES Y COMPUESTOS</a:t>
            </a:r>
            <a:endParaRPr lang="es-CL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0600" y="4114800"/>
            <a:ext cx="8991600" cy="8509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122400" y="5486400"/>
            <a:ext cx="7391400" cy="424731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5400" dirty="0" smtClean="0">
                <a:latin typeface="Arial Rounded MT Bold" panose="020F0704030504030204" pitchFamily="34" charset="0"/>
              </a:rPr>
              <a:t>Objetivo: Comprender la diferencia entre los objetos simples y compuestos.</a:t>
            </a:r>
            <a:endParaRPr lang="es-CL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1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68400" y="1295400"/>
            <a:ext cx="21426516" cy="38741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91540">
              <a:spcBef>
                <a:spcPts val="110"/>
              </a:spcBef>
            </a:pPr>
            <a:r>
              <a:rPr sz="4000" b="1" dirty="0">
                <a:latin typeface="Arial Rounded MT Bold" panose="020F0704030504030204" pitchFamily="34" charset="0"/>
                <a:cs typeface="Arial"/>
              </a:rPr>
              <a:t>Recordemos</a:t>
            </a:r>
            <a:r>
              <a:rPr sz="4000" b="1" spc="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Arial"/>
              </a:rPr>
              <a:t>los</a:t>
            </a:r>
            <a:r>
              <a:rPr sz="40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Arial"/>
              </a:rPr>
              <a:t>siguientes</a:t>
            </a:r>
            <a:r>
              <a:rPr sz="40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Arial"/>
              </a:rPr>
              <a:t>conceptos</a:t>
            </a:r>
            <a:r>
              <a:rPr sz="4000" b="1" spc="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Arial"/>
              </a:rPr>
              <a:t>para</a:t>
            </a:r>
            <a:r>
              <a:rPr sz="4000" b="1" spc="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Arial"/>
              </a:rPr>
              <a:t>la</a:t>
            </a:r>
            <a:r>
              <a:rPr sz="4000" b="1" spc="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Arial"/>
              </a:rPr>
              <a:t>actividad.</a:t>
            </a:r>
            <a:endParaRPr sz="4000" dirty="0">
              <a:latin typeface="Arial Rounded MT Bold" panose="020F0704030504030204" pitchFamily="34" charset="0"/>
              <a:cs typeface="Arial"/>
            </a:endParaRPr>
          </a:p>
          <a:p>
            <a:endParaRPr sz="4000" dirty="0">
              <a:latin typeface="Arial Rounded MT Bold" panose="020F0704030504030204" pitchFamily="34" charset="0"/>
              <a:cs typeface="Arial"/>
            </a:endParaRPr>
          </a:p>
          <a:p>
            <a:pPr marL="12700" marR="2790825" algn="just">
              <a:spcBef>
                <a:spcPts val="1335"/>
              </a:spcBef>
            </a:pPr>
            <a:r>
              <a:rPr sz="4000" b="1" spc="10" dirty="0">
                <a:latin typeface="Arial Rounded MT Bold" panose="020F0704030504030204" pitchFamily="34" charset="0"/>
                <a:cs typeface="Times New Roman"/>
              </a:rPr>
              <a:t>Tecnología,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es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un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conjunto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conocimientos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técnicos,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científicamente ordenados,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permiten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diseñar, crear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bienes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servicios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facilitan la adaptación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al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medio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ambiente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y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satisfacer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tanto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las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necesidades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esenciales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como los</a:t>
            </a:r>
            <a:r>
              <a:rPr sz="4000" spc="1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deseos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</a:t>
            </a:r>
            <a:r>
              <a:rPr sz="4000" spc="-1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la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humanidad.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1168400" y="7315200"/>
            <a:ext cx="11658600" cy="310277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spcBef>
                <a:spcPts val="195"/>
              </a:spcBef>
            </a:pP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Objeto tecnológico,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Objeto creado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o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intervenido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por las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personas </a:t>
            </a:r>
            <a:r>
              <a:rPr sz="4000" spc="-28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10" dirty="0">
                <a:latin typeface="Arial Rounded MT Bold" panose="020F0704030504030204" pitchFamily="34" charset="0"/>
                <a:cs typeface="Times New Roman"/>
              </a:rPr>
              <a:t>para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satisfacer una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necesidad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,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facilitar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una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tarea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o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proporcionar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una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 solución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a</a:t>
            </a:r>
            <a:r>
              <a:rPr sz="4000" spc="1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determinadas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situaciones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o</a:t>
            </a:r>
            <a:r>
              <a:rPr sz="4000" b="1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problemas.</a:t>
            </a:r>
            <a:endParaRPr sz="4000" dirty="0">
              <a:latin typeface="Arial Rounded MT Bold" panose="020F0704030504030204" pitchFamily="34" charset="0"/>
              <a:cs typeface="Times New Roman"/>
            </a:endParaRPr>
          </a:p>
        </p:txBody>
      </p:sp>
      <p:pic>
        <p:nvPicPr>
          <p:cNvPr id="17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70000" y="6238408"/>
            <a:ext cx="861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39800" y="1143000"/>
            <a:ext cx="13030200" cy="371832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spcBef>
                <a:spcPts val="195"/>
              </a:spcBef>
            </a:pP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Objeto tecnológico simple,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Se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componen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 pocas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partes,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no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contienen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mecanismos mecánicos complejos,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siendo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su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propia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forma la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facilita </a:t>
            </a:r>
            <a:r>
              <a:rPr sz="4000" spc="-28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25" dirty="0">
                <a:latin typeface="Arial Rounded MT Bold" panose="020F0704030504030204" pitchFamily="34" charset="0"/>
                <a:cs typeface="Times New Roman"/>
              </a:rPr>
              <a:t>la</a:t>
            </a:r>
            <a:r>
              <a:rPr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función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.</a:t>
            </a:r>
            <a:r>
              <a:rPr sz="4000" spc="8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Hacen</a:t>
            </a:r>
            <a:r>
              <a:rPr sz="4000" spc="8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uso</a:t>
            </a:r>
            <a:r>
              <a:rPr sz="4000" spc="8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</a:t>
            </a:r>
            <a:r>
              <a:rPr sz="4000" spc="8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sólo</a:t>
            </a:r>
            <a:r>
              <a:rPr sz="4000" spc="2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energía</a:t>
            </a:r>
            <a:r>
              <a:rPr sz="4000" b="1" spc="7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manual</a:t>
            </a:r>
            <a:r>
              <a:rPr sz="4000" b="1" spc="7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(energía</a:t>
            </a:r>
            <a:r>
              <a:rPr sz="4000" spc="7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</a:t>
            </a:r>
            <a:r>
              <a:rPr sz="4000" spc="6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es</a:t>
            </a:r>
            <a:r>
              <a:rPr sz="4000" spc="6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ejercida </a:t>
            </a:r>
            <a:r>
              <a:rPr sz="4000" spc="-28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y producida por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la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fuerza que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ejerce nuestro cuerpo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ya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sean manos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o </a:t>
            </a:r>
            <a:r>
              <a:rPr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pies).</a:t>
            </a:r>
            <a:endParaRPr sz="4000" dirty="0">
              <a:latin typeface="Arial Rounded MT Bold" panose="020F0704030504030204" pitchFamily="34" charset="0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32000" y="839584"/>
            <a:ext cx="7620000" cy="42658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616" y="6172200"/>
            <a:ext cx="8106583" cy="4572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874000" y="6858000"/>
            <a:ext cx="1402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82800" marR="5080" algn="just">
              <a:spcBef>
                <a:spcPts val="195"/>
              </a:spcBef>
            </a:pPr>
            <a:r>
              <a:rPr lang="es-MX" sz="4000" b="1" spc="-5" dirty="0">
                <a:latin typeface="Arial Rounded MT Bold" panose="020F0704030504030204" pitchFamily="34" charset="0"/>
                <a:cs typeface="Times New Roman"/>
              </a:rPr>
              <a:t>Objeto tecnológico compuesto,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Cuentan 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con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varias partes, 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utilizan 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b="1" spc="-5" dirty="0">
                <a:latin typeface="Arial Rounded MT Bold" panose="020F0704030504030204" pitchFamily="34" charset="0"/>
                <a:cs typeface="Times New Roman"/>
              </a:rPr>
              <a:t>mecanismos </a:t>
            </a:r>
            <a:r>
              <a:rPr lang="es-MX" sz="4000" b="1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lang="es-MX" sz="4000" b="1" spc="-5" dirty="0">
                <a:latin typeface="Arial Rounded MT Bold" panose="020F0704030504030204" pitchFamily="34" charset="0"/>
                <a:cs typeface="Times New Roman"/>
              </a:rPr>
              <a:t>circuitos 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de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mayor complejidad. Para funcionar 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en </a:t>
            </a:r>
            <a:r>
              <a:rPr lang="es-MX"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general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requieren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de</a:t>
            </a:r>
            <a:r>
              <a:rPr lang="es-MX"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combustibles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(gas,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bencina,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 err="1">
                <a:latin typeface="Arial Rounded MT Bold" panose="020F0704030504030204" pitchFamily="34" charset="0"/>
                <a:cs typeface="Times New Roman"/>
              </a:rPr>
              <a:t>diesel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,</a:t>
            </a:r>
            <a:r>
              <a:rPr lang="es-MX" sz="4000" spc="29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 err="1">
                <a:latin typeface="Arial Rounded MT Bold" panose="020F0704030504030204" pitchFamily="34" charset="0"/>
                <a:cs typeface="Times New Roman"/>
              </a:rPr>
              <a:t>etc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)</a:t>
            </a:r>
            <a:r>
              <a:rPr lang="es-MX" sz="4000" spc="2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o </a:t>
            </a:r>
            <a:r>
              <a:rPr lang="es-MX"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b="1" spc="-5" dirty="0">
                <a:latin typeface="Arial Rounded MT Bold" panose="020F0704030504030204" pitchFamily="34" charset="0"/>
                <a:cs typeface="Times New Roman"/>
              </a:rPr>
              <a:t>energía</a:t>
            </a:r>
            <a:r>
              <a:rPr lang="es-MX"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b="1" spc="-5" dirty="0">
                <a:latin typeface="Arial Rounded MT Bold" panose="020F0704030504030204" pitchFamily="34" charset="0"/>
                <a:cs typeface="Times New Roman"/>
              </a:rPr>
              <a:t>eléctrica</a:t>
            </a:r>
            <a:r>
              <a:rPr lang="es-MX"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proveniente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de</a:t>
            </a:r>
            <a:r>
              <a:rPr lang="es-MX"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distintas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fuentes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(conectados </a:t>
            </a:r>
            <a:r>
              <a:rPr lang="es-MX" sz="4000" spc="-28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directamente con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un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enchufe,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pilas</a:t>
            </a:r>
            <a:r>
              <a:rPr lang="es-MX" sz="4000" dirty="0">
                <a:latin typeface="Arial Rounded MT Bold" panose="020F0704030504030204" pitchFamily="34" charset="0"/>
                <a:cs typeface="Times New Roman"/>
              </a:rPr>
              <a:t> o</a:t>
            </a:r>
            <a:r>
              <a:rPr lang="es-MX"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lang="es-MX" sz="4000" spc="-5" dirty="0">
                <a:latin typeface="Arial Rounded MT Bold" panose="020F0704030504030204" pitchFamily="34" charset="0"/>
                <a:cs typeface="Times New Roman"/>
              </a:rPr>
              <a:t>baterías).</a:t>
            </a:r>
            <a:endParaRPr lang="es-MX" sz="4000" dirty="0"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22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/>
          <p:cNvSpPr txBox="1"/>
          <p:nvPr/>
        </p:nvSpPr>
        <p:spPr>
          <a:xfrm>
            <a:off x="1854200" y="0"/>
            <a:ext cx="18435956" cy="494943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endParaRPr sz="4000" dirty="0">
              <a:latin typeface="Arial Rounded MT Bold" panose="020F0704030504030204" pitchFamily="34" charset="0"/>
              <a:cs typeface="Times New Roman"/>
            </a:endParaRPr>
          </a:p>
          <a:p>
            <a:endParaRPr sz="4000" dirty="0">
              <a:latin typeface="Arial Rounded MT Bold" panose="020F0704030504030204" pitchFamily="34" charset="0"/>
              <a:cs typeface="Times New Roman"/>
            </a:endParaRPr>
          </a:p>
          <a:p>
            <a:pPr marL="12700" marR="5080" algn="just"/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La función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es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la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acción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debe realizar el objeto,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está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relacionada directamente con la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necesidad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satisface. Por ejemplo la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función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 una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lavadora automática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es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lavar, enjuagar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centrifugar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en un </a:t>
            </a:r>
            <a:r>
              <a:rPr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lugar fijo,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forma independiente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en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un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tiempo determinado. Cumpliendo la satisfacción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de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la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necesidad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que es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reducir el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tiempo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el esfuerzo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dedicado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a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lavar, enjuagar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centrifugar </a:t>
            </a:r>
            <a:r>
              <a:rPr sz="4000" dirty="0">
                <a:latin typeface="Arial Rounded MT Bold" panose="020F0704030504030204" pitchFamily="34" charset="0"/>
                <a:cs typeface="Times New Roman"/>
              </a:rPr>
              <a:t>la ropa que </a:t>
            </a:r>
            <a:r>
              <a:rPr sz="4000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spc="-5" dirty="0">
                <a:latin typeface="Arial Rounded MT Bold" panose="020F0704030504030204" pitchFamily="34" charset="0"/>
                <a:cs typeface="Times New Roman"/>
              </a:rPr>
              <a:t>usamos.</a:t>
            </a:r>
            <a:endParaRPr sz="4000" dirty="0">
              <a:latin typeface="Arial Rounded MT Bold" panose="020F0704030504030204" pitchFamily="34" charset="0"/>
              <a:cs typeface="Times New Roman"/>
            </a:endParaRPr>
          </a:p>
        </p:txBody>
      </p:sp>
      <p:pic>
        <p:nvPicPr>
          <p:cNvPr id="17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200" y="5791200"/>
            <a:ext cx="5078525" cy="5265675"/>
          </a:xfrm>
          <a:prstGeom prst="rect">
            <a:avLst/>
          </a:prstGeom>
        </p:spPr>
      </p:pic>
      <p:pic>
        <p:nvPicPr>
          <p:cNvPr id="18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7146" y="6019800"/>
            <a:ext cx="5836384" cy="5698813"/>
          </a:xfrm>
          <a:prstGeom prst="rect">
            <a:avLst/>
          </a:prstGeom>
        </p:spPr>
      </p:pic>
      <p:pic>
        <p:nvPicPr>
          <p:cNvPr id="19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17800" y="6619811"/>
            <a:ext cx="4391006" cy="42704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400" y="685800"/>
            <a:ext cx="3352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-5" dirty="0" err="1" smtClean="0">
                <a:latin typeface="Arial Rounded MT Bold" panose="020F0704030504030204" pitchFamily="34" charset="0"/>
                <a:cs typeface="Arial"/>
              </a:rPr>
              <a:t>Actividad</a:t>
            </a:r>
            <a:endParaRPr sz="48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00" y="533400"/>
            <a:ext cx="16840200" cy="231794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0" marR="5080" indent="-419100">
              <a:spcBef>
                <a:spcPts val="195"/>
              </a:spcBef>
            </a:pPr>
            <a:r>
              <a:rPr lang="es-CL" sz="3600" b="1" spc="-5" dirty="0" smtClean="0">
                <a:latin typeface="Arial Rounded MT Bold" panose="020F0704030504030204" pitchFamily="34" charset="0"/>
                <a:cs typeface="Times New Roman"/>
              </a:rPr>
              <a:t>1. </a:t>
            </a:r>
            <a:r>
              <a:rPr sz="3600" b="1" spc="-5" dirty="0" err="1" smtClean="0">
                <a:latin typeface="Arial Rounded MT Bold" panose="020F0704030504030204" pitchFamily="34" charset="0"/>
                <a:cs typeface="Times New Roman"/>
              </a:rPr>
              <a:t>Observaremos</a:t>
            </a:r>
            <a:r>
              <a:rPr sz="3600" b="1" spc="10" dirty="0" smtClean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dirty="0">
                <a:latin typeface="Arial Rounded MT Bold" panose="020F0704030504030204" pitchFamily="34" charset="0"/>
                <a:cs typeface="Times New Roman"/>
              </a:rPr>
              <a:t>y</a:t>
            </a:r>
            <a:r>
              <a:rPr sz="3600" b="1" spc="1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analizaremos</a:t>
            </a:r>
            <a:r>
              <a:rPr sz="3600" b="1" spc="1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los</a:t>
            </a:r>
            <a:r>
              <a:rPr sz="3600" b="1" spc="1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siguientes</a:t>
            </a:r>
            <a:r>
              <a:rPr sz="3600" b="1" spc="1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 err="1">
                <a:latin typeface="Arial Rounded MT Bold" panose="020F0704030504030204" pitchFamily="34" charset="0"/>
                <a:cs typeface="Times New Roman"/>
              </a:rPr>
              <a:t>objetos</a:t>
            </a:r>
            <a:r>
              <a:rPr sz="3600" b="1" spc="1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 err="1" smtClean="0">
                <a:latin typeface="Arial Rounded MT Bold" panose="020F0704030504030204" pitchFamily="34" charset="0"/>
                <a:cs typeface="Times New Roman"/>
              </a:rPr>
              <a:t>tecnológicos</a:t>
            </a:r>
            <a:r>
              <a:rPr lang="es-CL" sz="3600" b="1" spc="-5" dirty="0">
                <a:latin typeface="Arial Rounded MT Bold" panose="020F0704030504030204" pitchFamily="34" charset="0"/>
                <a:cs typeface="Times New Roman"/>
              </a:rPr>
              <a:t>:</a:t>
            </a:r>
            <a:endParaRPr lang="es-CL" sz="3600" b="1" spc="-5" dirty="0" smtClean="0">
              <a:latin typeface="Arial Rounded MT Bold" panose="020F0704030504030204" pitchFamily="34" charset="0"/>
              <a:cs typeface="Times New Roman"/>
            </a:endParaRPr>
          </a:p>
          <a:p>
            <a:pPr marL="431800" marR="5080" indent="-419100">
              <a:spcBef>
                <a:spcPts val="195"/>
              </a:spcBef>
            </a:pPr>
            <a:r>
              <a:rPr sz="3600" b="1" spc="-5" dirty="0" err="1" smtClean="0">
                <a:latin typeface="Arial Rounded MT Bold" panose="020F0704030504030204" pitchFamily="34" charset="0"/>
                <a:cs typeface="Times New Roman"/>
              </a:rPr>
              <a:t>Identificar</a:t>
            </a:r>
            <a:r>
              <a:rPr sz="3600" b="1" spc="45" dirty="0" smtClean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dirty="0">
                <a:latin typeface="Arial Rounded MT Bold" panose="020F0704030504030204" pitchFamily="34" charset="0"/>
                <a:cs typeface="Times New Roman"/>
              </a:rPr>
              <a:t>si</a:t>
            </a:r>
            <a:r>
              <a:rPr sz="3600" b="1" spc="5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el</a:t>
            </a:r>
            <a:r>
              <a:rPr sz="3600" b="1" spc="5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objeto</a:t>
            </a:r>
            <a:r>
              <a:rPr sz="3600" b="1" spc="5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es</a:t>
            </a:r>
            <a:r>
              <a:rPr sz="3600" b="1" spc="5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tecnológico</a:t>
            </a:r>
            <a:r>
              <a:rPr sz="3600" b="1" spc="5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compuesto</a:t>
            </a:r>
            <a:r>
              <a:rPr sz="3600" b="1" spc="5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dirty="0">
                <a:latin typeface="Arial Rounded MT Bold" panose="020F0704030504030204" pitchFamily="34" charset="0"/>
                <a:cs typeface="Times New Roman"/>
              </a:rPr>
              <a:t>o</a:t>
            </a:r>
            <a:r>
              <a:rPr sz="3600" b="1" spc="5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simple. </a:t>
            </a:r>
            <a:r>
              <a:rPr sz="3600" b="1" dirty="0">
                <a:latin typeface="Arial Rounded MT Bold" panose="020F0704030504030204" pitchFamily="34" charset="0"/>
                <a:cs typeface="Times New Roman"/>
              </a:rPr>
              <a:t> </a:t>
            </a:r>
            <a:endParaRPr lang="es-CL" sz="3600" b="1" dirty="0" smtClean="0">
              <a:latin typeface="Arial Rounded MT Bold" panose="020F0704030504030204" pitchFamily="34" charset="0"/>
              <a:cs typeface="Times New Roman"/>
            </a:endParaRPr>
          </a:p>
          <a:p>
            <a:pPr marL="431800" marR="5080" indent="-419100">
              <a:spcBef>
                <a:spcPts val="195"/>
              </a:spcBef>
            </a:pPr>
            <a:r>
              <a:rPr sz="3600" b="1" spc="-5" dirty="0" smtClean="0">
                <a:latin typeface="Arial Rounded MT Bold" panose="020F0704030504030204" pitchFamily="34" charset="0"/>
                <a:cs typeface="Times New Roman"/>
              </a:rPr>
              <a:t>Sus </a:t>
            </a:r>
            <a:r>
              <a:rPr sz="3600" b="1" spc="-5" dirty="0" err="1">
                <a:latin typeface="Arial Rounded MT Bold" panose="020F0704030504030204" pitchFamily="34" charset="0"/>
                <a:cs typeface="Times New Roman"/>
              </a:rPr>
              <a:t>principales</a:t>
            </a:r>
            <a:r>
              <a:rPr sz="3600" b="1" spc="-1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 err="1" smtClean="0">
                <a:latin typeface="Arial Rounded MT Bold" panose="020F0704030504030204" pitchFamily="34" charset="0"/>
                <a:cs typeface="Times New Roman"/>
              </a:rPr>
              <a:t>materiales</a:t>
            </a:r>
            <a:endParaRPr lang="es-CL" sz="3600" dirty="0">
              <a:latin typeface="Arial Rounded MT Bold" panose="020F0704030504030204" pitchFamily="34" charset="0"/>
              <a:cs typeface="Times New Roman"/>
            </a:endParaRPr>
          </a:p>
          <a:p>
            <a:pPr marL="431800" marR="5080" indent="-419100">
              <a:spcBef>
                <a:spcPts val="195"/>
              </a:spcBef>
            </a:pPr>
            <a:r>
              <a:rPr sz="3600" b="1" spc="-5" dirty="0" err="1" smtClean="0">
                <a:latin typeface="Arial Rounded MT Bold" panose="020F0704030504030204" pitchFamily="34" charset="0"/>
                <a:cs typeface="Times New Roman"/>
              </a:rPr>
              <a:t>Función</a:t>
            </a:r>
            <a:r>
              <a:rPr sz="3600" b="1" spc="-25" dirty="0" smtClean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3600" b="1" spc="-5" dirty="0">
                <a:latin typeface="Arial Rounded MT Bold" panose="020F0704030504030204" pitchFamily="34" charset="0"/>
                <a:cs typeface="Times New Roman"/>
              </a:rPr>
              <a:t>principal</a:t>
            </a:r>
            <a:endParaRPr sz="3600" dirty="0">
              <a:latin typeface="Arial Rounded MT Bold" panose="020F0704030504030204" pitchFamily="34" charset="0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81066"/>
              </p:ext>
            </p:extLst>
          </p:nvPr>
        </p:nvGraphicFramePr>
        <p:xfrm>
          <a:off x="863600" y="3429000"/>
          <a:ext cx="21034894" cy="8696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4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5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0126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Nº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61290" indent="139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Objeto 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Arial Rounded MT Bold" panose="020F0704030504030204" pitchFamily="34" charset="0"/>
                          <a:cs typeface="Times New Roman"/>
                        </a:rPr>
                        <a:t>t</a:t>
                      </a:r>
                      <a:r>
                        <a:rPr sz="2800" b="1" spc="5" dirty="0">
                          <a:latin typeface="Arial Rounded MT Bold" panose="020F0704030504030204" pitchFamily="34" charset="0"/>
                          <a:cs typeface="Times New Roman"/>
                        </a:rPr>
                        <a:t>e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c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no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l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óg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i</a:t>
                      </a:r>
                      <a:r>
                        <a:rPr sz="2800" b="1" spc="5" dirty="0">
                          <a:latin typeface="Arial Rounded MT Bold" panose="020F0704030504030204" pitchFamily="34" charset="0"/>
                          <a:cs typeface="Times New Roman"/>
                        </a:rPr>
                        <a:t>c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o</a:t>
                      </a: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28270" indent="-19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Objeto </a:t>
                      </a:r>
                      <a:r>
                        <a:rPr sz="2800" b="1" spc="-285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Arial Rounded MT Bold" panose="020F0704030504030204" pitchFamily="34" charset="0"/>
                          <a:cs typeface="Times New Roman"/>
                        </a:rPr>
                        <a:t>S</a:t>
                      </a:r>
                      <a:r>
                        <a:rPr sz="2800" b="1" spc="5" dirty="0">
                          <a:latin typeface="Arial Rounded MT Bold" panose="020F0704030504030204" pitchFamily="34" charset="0"/>
                          <a:cs typeface="Times New Roman"/>
                        </a:rPr>
                        <a:t>i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m</a:t>
                      </a:r>
                      <a:r>
                        <a:rPr sz="2800" b="1" spc="-10" dirty="0">
                          <a:latin typeface="Arial Rounded MT Bold" panose="020F0704030504030204" pitchFamily="34" charset="0"/>
                          <a:cs typeface="Times New Roman"/>
                        </a:rPr>
                        <a:t>p</a:t>
                      </a:r>
                      <a:r>
                        <a:rPr sz="2800" b="1" spc="5" dirty="0">
                          <a:latin typeface="Arial Rounded MT Bold" panose="020F0704030504030204" pitchFamily="34" charset="0"/>
                          <a:cs typeface="Times New Roman"/>
                        </a:rPr>
                        <a:t>l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e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0640" indent="143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Objeto 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Arial Rounded MT Bold" panose="020F0704030504030204" pitchFamily="34" charset="0"/>
                          <a:cs typeface="Times New Roman"/>
                        </a:rPr>
                        <a:t>C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ompu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e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sto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 marR="114935" indent="-1892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Principales materiales </a:t>
                      </a:r>
                      <a:r>
                        <a:rPr sz="2800" b="1" spc="-290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que</a:t>
                      </a:r>
                      <a:r>
                        <a:rPr sz="2800" b="1" spc="-15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Arial Rounded MT Bold" panose="020F0704030504030204" pitchFamily="34" charset="0"/>
                          <a:cs typeface="Times New Roman"/>
                        </a:rPr>
                        <a:t>lo</a:t>
                      </a:r>
                      <a:r>
                        <a:rPr sz="2800" b="1" spc="-10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componen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0880" marR="533400" indent="-1866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Función</a:t>
                      </a:r>
                      <a:r>
                        <a:rPr sz="2800" b="1" spc="-70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que </a:t>
                      </a:r>
                      <a:r>
                        <a:rPr sz="2800" b="1" spc="-285" dirty="0">
                          <a:latin typeface="Arial Rounded MT Bold" panose="020F0704030504030204" pitchFamily="34" charset="0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Arial Rounded MT Bold" panose="020F0704030504030204" pitchFamily="34" charset="0"/>
                          <a:cs typeface="Times New Roman"/>
                        </a:rPr>
                        <a:t>cumple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26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1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Libro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9740" marR="59690" indent="-3911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2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Bicicleta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092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3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Lentes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4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Ampolleta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089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5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Mochila</a:t>
                      </a: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2769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6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Teléfono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870" marR="129539" indent="-345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4559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8092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7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Vaso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8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Televisor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8089">
                <a:tc>
                  <a:txBody>
                    <a:bodyPr/>
                    <a:lstStyle/>
                    <a:p>
                      <a:pPr marR="857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9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Tijeras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2771"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dirty="0">
                          <a:latin typeface="Arial Rounded MT Bold" panose="020F0704030504030204" pitchFamily="34" charset="0"/>
                          <a:cs typeface="Times New Roman"/>
                        </a:rPr>
                        <a:t>10</a:t>
                      </a: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5" dirty="0">
                          <a:latin typeface="Arial Rounded MT Bold" panose="020F0704030504030204" pitchFamily="34" charset="0"/>
                          <a:cs typeface="Times New Roman"/>
                        </a:rPr>
                        <a:t>Peineta</a:t>
                      </a: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190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Arial Rounded MT Bold" panose="020F070403050403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18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97000" y="1219200"/>
            <a:ext cx="20269200" cy="125611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spcBef>
                <a:spcPts val="195"/>
              </a:spcBef>
            </a:pP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2.</a:t>
            </a:r>
            <a:r>
              <a:rPr sz="4000" b="1" spc="9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Dibujar</a:t>
            </a:r>
            <a:r>
              <a:rPr sz="4000" b="1" spc="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5</a:t>
            </a:r>
            <a:r>
              <a:rPr sz="4000" b="1" spc="9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objetos</a:t>
            </a:r>
            <a:r>
              <a:rPr sz="4000" b="1" spc="1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tecnológicos</a:t>
            </a:r>
            <a:r>
              <a:rPr sz="4000" b="1" spc="1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Simples,</a:t>
            </a:r>
            <a:r>
              <a:rPr sz="4000" b="1" spc="9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y</a:t>
            </a:r>
            <a:r>
              <a:rPr sz="4000" b="1" spc="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anotar</a:t>
            </a:r>
            <a:r>
              <a:rPr sz="4000" b="1" spc="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sus</a:t>
            </a:r>
            <a:r>
              <a:rPr sz="4000" b="1" spc="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medidas</a:t>
            </a:r>
            <a:r>
              <a:rPr sz="4000" b="1" spc="10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en</a:t>
            </a:r>
            <a:r>
              <a:rPr sz="4000" b="1" spc="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centímetros.</a:t>
            </a:r>
            <a:r>
              <a:rPr sz="4000" b="1" spc="90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Tomando</a:t>
            </a:r>
            <a:r>
              <a:rPr sz="4000" b="1" spc="9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como </a:t>
            </a:r>
            <a:r>
              <a:rPr sz="4000" b="1" spc="-28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ejemplo la</a:t>
            </a:r>
            <a:r>
              <a:rPr sz="4000" b="1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siguiente</a:t>
            </a:r>
            <a:r>
              <a:rPr sz="4000" b="1" spc="5" dirty="0">
                <a:latin typeface="Arial Rounded MT Bold" panose="020F0704030504030204" pitchFamily="34" charset="0"/>
                <a:cs typeface="Times New Roman"/>
              </a:rPr>
              <a:t> </a:t>
            </a:r>
            <a:r>
              <a:rPr sz="4000" b="1" spc="-5" dirty="0">
                <a:latin typeface="Arial Rounded MT Bold" panose="020F0704030504030204" pitchFamily="34" charset="0"/>
                <a:cs typeface="Times New Roman"/>
              </a:rPr>
              <a:t>figura.</a:t>
            </a:r>
            <a:endParaRPr sz="4000" dirty="0">
              <a:latin typeface="Arial Rounded MT Bold" panose="020F070403050403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1400" y="3505200"/>
            <a:ext cx="3886200" cy="43258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354</Words>
  <Application>Microsoft Office PowerPoint</Application>
  <PresentationFormat>Personalizado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Rounded MT Bold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Francisco</cp:lastModifiedBy>
  <cp:revision>4</cp:revision>
  <dcterms:created xsi:type="dcterms:W3CDTF">2021-06-06T19:20:24Z</dcterms:created>
  <dcterms:modified xsi:type="dcterms:W3CDTF">2021-08-01T02:47:15Z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2020-05-08T00:00:00Z</vt:filetime>
  </property>
  <property fmtid="{D5CDD505-2E9C-101B-9397-08002B2CF9AE}" pid="3" name="Creator">
    <vt:lpwstr>Writer</vt:lpwstr>
  </property>
  <property fmtid="{D5CDD505-2E9C-101B-9397-08002B2CF9AE}" pid="4" name="LastSaved">
    <vt:filetime>2020-05-08T00:00:00Z</vt:filetime>
  </property>
</Properties>
</file>