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9" r:id="rId5"/>
    <p:sldId id="258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3F3E-8E02-4625-B37D-013BB19878DF}" type="datetimeFigureOut">
              <a:rPr lang="es-CL" smtClean="0"/>
              <a:t>30-08-2021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9750-4817-49B3-9B83-8CCD6B7FDE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688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3F3E-8E02-4625-B37D-013BB19878DF}" type="datetimeFigureOut">
              <a:rPr lang="es-CL" smtClean="0"/>
              <a:t>30-08-2021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9750-4817-49B3-9B83-8CCD6B7FDE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0519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3F3E-8E02-4625-B37D-013BB19878DF}" type="datetimeFigureOut">
              <a:rPr lang="es-CL" smtClean="0"/>
              <a:t>30-08-2021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9750-4817-49B3-9B83-8CCD6B7FDEA3}" type="slidenum">
              <a:rPr lang="es-CL" smtClean="0"/>
              <a:t>‹Nº›</a:t>
            </a:fld>
            <a:endParaRPr lang="es-C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1419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3F3E-8E02-4625-B37D-013BB19878DF}" type="datetimeFigureOut">
              <a:rPr lang="es-CL" smtClean="0"/>
              <a:t>30-08-2021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9750-4817-49B3-9B83-8CCD6B7FDE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434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3F3E-8E02-4625-B37D-013BB19878DF}" type="datetimeFigureOut">
              <a:rPr lang="es-CL" smtClean="0"/>
              <a:t>30-08-2021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9750-4817-49B3-9B83-8CCD6B7FDEA3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6002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3F3E-8E02-4625-B37D-013BB19878DF}" type="datetimeFigureOut">
              <a:rPr lang="es-CL" smtClean="0"/>
              <a:t>30-08-2021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9750-4817-49B3-9B83-8CCD6B7FDE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0179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3F3E-8E02-4625-B37D-013BB19878DF}" type="datetimeFigureOut">
              <a:rPr lang="es-CL" smtClean="0"/>
              <a:t>30-08-2021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9750-4817-49B3-9B83-8CCD6B7FDE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470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3F3E-8E02-4625-B37D-013BB19878DF}" type="datetimeFigureOut">
              <a:rPr lang="es-CL" smtClean="0"/>
              <a:t>30-08-2021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9750-4817-49B3-9B83-8CCD6B7FDE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9995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3F3E-8E02-4625-B37D-013BB19878DF}" type="datetimeFigureOut">
              <a:rPr lang="es-CL" smtClean="0"/>
              <a:t>30-08-2021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9750-4817-49B3-9B83-8CCD6B7FDE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538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3F3E-8E02-4625-B37D-013BB19878DF}" type="datetimeFigureOut">
              <a:rPr lang="es-CL" smtClean="0"/>
              <a:t>30-08-2021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9750-4817-49B3-9B83-8CCD6B7FDE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62130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3F3E-8E02-4625-B37D-013BB19878DF}" type="datetimeFigureOut">
              <a:rPr lang="es-CL" smtClean="0"/>
              <a:t>30-08-2021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9750-4817-49B3-9B83-8CCD6B7FDE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680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3F3E-8E02-4625-B37D-013BB19878DF}" type="datetimeFigureOut">
              <a:rPr lang="es-CL" smtClean="0"/>
              <a:t>30-08-2021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9750-4817-49B3-9B83-8CCD6B7FDE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5646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3F3E-8E02-4625-B37D-013BB19878DF}" type="datetimeFigureOut">
              <a:rPr lang="es-CL" smtClean="0"/>
              <a:t>30-08-2021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9750-4817-49B3-9B83-8CCD6B7FDE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216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3F3E-8E02-4625-B37D-013BB19878DF}" type="datetimeFigureOut">
              <a:rPr lang="es-CL" smtClean="0"/>
              <a:t>30-08-2021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9750-4817-49B3-9B83-8CCD6B7FDE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0196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3F3E-8E02-4625-B37D-013BB19878DF}" type="datetimeFigureOut">
              <a:rPr lang="es-CL" smtClean="0"/>
              <a:t>30-08-2021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9750-4817-49B3-9B83-8CCD6B7FDE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852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3F3E-8E02-4625-B37D-013BB19878DF}" type="datetimeFigureOut">
              <a:rPr lang="es-CL" smtClean="0"/>
              <a:t>30-08-2021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9750-4817-49B3-9B83-8CCD6B7FDE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317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33F3E-8E02-4625-B37D-013BB19878DF}" type="datetimeFigureOut">
              <a:rPr lang="es-CL" smtClean="0"/>
              <a:t>30-08-2021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D19750-4817-49B3-9B83-8CCD6B7FDE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588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04332-513D-4D4E-B5B7-E4CD5630E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032" y="983239"/>
            <a:ext cx="7766936" cy="1646302"/>
          </a:xfrm>
        </p:spPr>
        <p:txBody>
          <a:bodyPr/>
          <a:lstStyle/>
          <a:p>
            <a:pPr algn="ctr"/>
            <a:r>
              <a:rPr lang="es-CL" b="1" u="sng" dirty="0"/>
              <a:t>Alimentación y hábitos saludables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A9FC0E-993A-408A-983F-BE624CAC5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1096" y="4006786"/>
            <a:ext cx="3713922" cy="106121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CL" dirty="0"/>
              <a:t>Curso: 1ros básicos</a:t>
            </a:r>
          </a:p>
          <a:p>
            <a:pPr algn="ctr"/>
            <a:r>
              <a:rPr lang="es-CL" dirty="0"/>
              <a:t>Profesora: Ángeles Gómez</a:t>
            </a:r>
          </a:p>
          <a:p>
            <a:pPr algn="ctr"/>
            <a:r>
              <a:rPr lang="es-CL" dirty="0"/>
              <a:t>ISL</a:t>
            </a:r>
          </a:p>
          <a:p>
            <a:pPr algn="ctr"/>
            <a:endParaRPr lang="es-CL" dirty="0"/>
          </a:p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27486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CA242C-9D44-414A-839C-48119AA60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1815FE-E099-46E6-8AC8-F3F461E08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0709804" cy="868361"/>
          </a:xfrm>
        </p:spPr>
        <p:txBody>
          <a:bodyPr>
            <a:noAutofit/>
          </a:bodyPr>
          <a:lstStyle/>
          <a:p>
            <a:r>
              <a:rPr lang="es-CL" sz="3600" dirty="0"/>
              <a:t>Conocer qué es la alimentación saludable y la importancia de mantener hábitos de vida saludable.</a:t>
            </a:r>
          </a:p>
        </p:txBody>
      </p:sp>
    </p:spTree>
    <p:extLst>
      <p:ext uri="{BB962C8B-B14F-4D97-AF65-F5344CB8AC3E}">
        <p14:creationId xmlns:p14="http://schemas.microsoft.com/office/powerpoint/2010/main" val="221193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BD9819-24E1-4B5C-8AF2-5FF7F6C58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42" y="221974"/>
            <a:ext cx="8596668" cy="1320800"/>
          </a:xfrm>
        </p:spPr>
        <p:txBody>
          <a:bodyPr/>
          <a:lstStyle/>
          <a:p>
            <a:pPr algn="ctr"/>
            <a:r>
              <a:rPr lang="es-CL" b="1" dirty="0"/>
              <a:t>¿Qué es la alimentación saludable?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C75B1B-BFFD-4D45-9F97-EF7D2AB05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822" y="1082576"/>
            <a:ext cx="3118010" cy="612428"/>
          </a:xfrm>
        </p:spPr>
        <p:txBody>
          <a:bodyPr>
            <a:normAutofit/>
          </a:bodyPr>
          <a:lstStyle/>
          <a:p>
            <a:r>
              <a:rPr lang="es-CL" sz="2800" dirty="0"/>
              <a:t>Mira y dibuja:</a:t>
            </a:r>
          </a:p>
        </p:txBody>
      </p:sp>
      <p:pic>
        <p:nvPicPr>
          <p:cNvPr id="3074" name="Picture 2" descr="Fotos de Pizza de stock, Pizza imágenes libres de derechos | Depositphotos®">
            <a:extLst>
              <a:ext uri="{FF2B5EF4-FFF2-40B4-BE49-F238E27FC236}">
                <a16:creationId xmlns:a16="http://schemas.microsoft.com/office/drawing/2014/main" id="{FA769D2A-9A43-45F5-8817-641AE772F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42" y="2027584"/>
            <a:ext cx="2380422" cy="158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ómo cocinar papas y que te queden perfectas - VIX">
            <a:extLst>
              <a:ext uri="{FF2B5EF4-FFF2-40B4-BE49-F238E27FC236}">
                <a16:creationId xmlns:a16="http://schemas.microsoft.com/office/drawing/2014/main" id="{317B2F0D-C8C6-45B3-9DCE-343046EEA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115" y="194952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ruta o verdura: ¿a qué clasificación pertenecen estos alimentos?">
            <a:extLst>
              <a:ext uri="{FF2B5EF4-FFF2-40B4-BE49-F238E27FC236}">
                <a16:creationId xmlns:a16="http://schemas.microsoft.com/office/drawing/2014/main" id="{C52306B0-8B1E-4B2E-A7C0-2E1F9FCE5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468" y="187145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B637C6A-C067-4DAD-94A0-9189111999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42" y="4038921"/>
            <a:ext cx="3118010" cy="197646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6E951AE-BA3E-4D6A-B89E-E99A447862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592" y="4038921"/>
            <a:ext cx="3124361" cy="208343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32B4FC1-3CE0-4DEB-9082-FB6099A39E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249" y="4098937"/>
            <a:ext cx="2533780" cy="20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3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94ABC-4E2D-445F-83E9-6F00EA573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481" y="339954"/>
            <a:ext cx="6602893" cy="574803"/>
          </a:xfrm>
        </p:spPr>
        <p:txBody>
          <a:bodyPr>
            <a:normAutofit fontScale="90000"/>
          </a:bodyPr>
          <a:lstStyle/>
          <a:p>
            <a:pPr algn="ctr"/>
            <a:r>
              <a:rPr lang="es-CL" b="1" u="sng" dirty="0"/>
              <a:t>¿Cómo debemos alimentarnos?</a:t>
            </a: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1958EB76-E8C3-47E8-8526-1A602F9D3B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466014"/>
              </p:ext>
            </p:extLst>
          </p:nvPr>
        </p:nvGraphicFramePr>
        <p:xfrm>
          <a:off x="515178" y="1653943"/>
          <a:ext cx="11161644" cy="4051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417">
                  <a:extLst>
                    <a:ext uri="{9D8B030D-6E8A-4147-A177-3AD203B41FA5}">
                      <a16:colId xmlns:a16="http://schemas.microsoft.com/office/drawing/2014/main" val="3198529178"/>
                    </a:ext>
                  </a:extLst>
                </a:gridCol>
                <a:gridCol w="1782417">
                  <a:extLst>
                    <a:ext uri="{9D8B030D-6E8A-4147-A177-3AD203B41FA5}">
                      <a16:colId xmlns:a16="http://schemas.microsoft.com/office/drawing/2014/main" val="2832862794"/>
                    </a:ext>
                  </a:extLst>
                </a:gridCol>
                <a:gridCol w="1782417">
                  <a:extLst>
                    <a:ext uri="{9D8B030D-6E8A-4147-A177-3AD203B41FA5}">
                      <a16:colId xmlns:a16="http://schemas.microsoft.com/office/drawing/2014/main" val="2375317223"/>
                    </a:ext>
                  </a:extLst>
                </a:gridCol>
                <a:gridCol w="1782417">
                  <a:extLst>
                    <a:ext uri="{9D8B030D-6E8A-4147-A177-3AD203B41FA5}">
                      <a16:colId xmlns:a16="http://schemas.microsoft.com/office/drawing/2014/main" val="2344801871"/>
                    </a:ext>
                  </a:extLst>
                </a:gridCol>
                <a:gridCol w="2103785">
                  <a:extLst>
                    <a:ext uri="{9D8B030D-6E8A-4147-A177-3AD203B41FA5}">
                      <a16:colId xmlns:a16="http://schemas.microsoft.com/office/drawing/2014/main" val="178699540"/>
                    </a:ext>
                  </a:extLst>
                </a:gridCol>
                <a:gridCol w="1928191">
                  <a:extLst>
                    <a:ext uri="{9D8B030D-6E8A-4147-A177-3AD203B41FA5}">
                      <a16:colId xmlns:a16="http://schemas.microsoft.com/office/drawing/2014/main" val="4266998994"/>
                    </a:ext>
                  </a:extLst>
                </a:gridCol>
              </a:tblGrid>
              <a:tr h="868847"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Frutas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Verduras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Lácteos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Carnes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Legumbres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Huevos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409726"/>
                  </a:ext>
                </a:extLst>
              </a:tr>
              <a:tr h="3182270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853852"/>
                  </a:ext>
                </a:extLst>
              </a:tr>
            </a:tbl>
          </a:graphicData>
        </a:graphic>
      </p:graphicFrame>
      <p:pic>
        <p:nvPicPr>
          <p:cNvPr id="4098" name="Picture 2" descr="Comer las semillas de las manzanas no es buena idea (aunque son peores las  de los albaricoques) | El HuffPost Life">
            <a:extLst>
              <a:ext uri="{FF2B5EF4-FFF2-40B4-BE49-F238E27FC236}">
                <a16:creationId xmlns:a16="http://schemas.microsoft.com/office/drawing/2014/main" id="{FD7BA2B1-E352-41A1-8C5D-C24E8349A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43" y="2724931"/>
            <a:ext cx="1321905" cy="95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otos de Naranja de stock, Naranja imágenes libres de derechos |  Depositphotos®">
            <a:extLst>
              <a:ext uri="{FF2B5EF4-FFF2-40B4-BE49-F238E27FC236}">
                <a16:creationId xmlns:a16="http://schemas.microsoft.com/office/drawing/2014/main" id="{0584BE48-32E7-463E-9570-B1967B8EC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11" y="3899574"/>
            <a:ext cx="1100137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echuga | Propiedades y beneficios de la lechuga">
            <a:extLst>
              <a:ext uri="{FF2B5EF4-FFF2-40B4-BE49-F238E27FC236}">
                <a16:creationId xmlns:a16="http://schemas.microsoft.com/office/drawing/2014/main" id="{E7056D67-0B16-4031-B370-4F7F3CEF2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287" y="2656598"/>
            <a:ext cx="1686636" cy="128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Zanahoria vector, gráfico vectorial, imágenes de Zanahoria vectoriales de  stock | Depositphotos®">
            <a:extLst>
              <a:ext uri="{FF2B5EF4-FFF2-40B4-BE49-F238E27FC236}">
                <a16:creationId xmlns:a16="http://schemas.microsoft.com/office/drawing/2014/main" id="{8EADBEC9-B901-49B7-8DCB-DB8F3006E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781" y="4206294"/>
            <a:ext cx="18368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Por qué desayunar cereales con leche es una buena idea | La despensa |  Buenavida | EL PAÍS">
            <a:extLst>
              <a:ext uri="{FF2B5EF4-FFF2-40B4-BE49-F238E27FC236}">
                <a16:creationId xmlns:a16="http://schemas.microsoft.com/office/drawing/2014/main" id="{A0DB758E-3469-45F4-AC6C-0ED5C3106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654" y="2620255"/>
            <a:ext cx="1683843" cy="126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Fermentos y Soluciones para Quesos de Pasta Semidura | Sacco System">
            <a:extLst>
              <a:ext uri="{FF2B5EF4-FFF2-40B4-BE49-F238E27FC236}">
                <a16:creationId xmlns:a16="http://schemas.microsoft.com/office/drawing/2014/main" id="{27FBBD4C-C9AD-4D92-8776-7C55914F7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41" y="4242078"/>
            <a:ext cx="1681395" cy="93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Pimientos rellenos de carne molida picosita">
            <a:extLst>
              <a:ext uri="{FF2B5EF4-FFF2-40B4-BE49-F238E27FC236}">
                <a16:creationId xmlns:a16="http://schemas.microsoft.com/office/drawing/2014/main" id="{B50B67A7-4BA5-4D27-8C99-7AF8BA7F7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036" y="2798371"/>
            <a:ext cx="1683843" cy="126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Pescado a la plancha perfecto: 'tips' para que quede jugoso y no se pegue a  la">
            <a:extLst>
              <a:ext uri="{FF2B5EF4-FFF2-40B4-BE49-F238E27FC236}">
                <a16:creationId xmlns:a16="http://schemas.microsoft.com/office/drawing/2014/main" id="{51EBD5EC-0854-4F94-B0B7-7393DFAEC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69" y="4363231"/>
            <a:ext cx="17303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Año de las Legumbres: presentan nuevas variedades de porotos - INTA Informa">
            <a:extLst>
              <a:ext uri="{FF2B5EF4-FFF2-40B4-BE49-F238E27FC236}">
                <a16:creationId xmlns:a16="http://schemas.microsoft.com/office/drawing/2014/main" id="{52114FC6-80AD-4F0C-8A25-E6F804D51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84" y="2620255"/>
            <a:ext cx="2055620" cy="144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Cómo cocer garbanzos (receta tradicional o en olla express) | PequeRecetas">
            <a:extLst>
              <a:ext uri="{FF2B5EF4-FFF2-40B4-BE49-F238E27FC236}">
                <a16:creationId xmlns:a16="http://schemas.microsoft.com/office/drawing/2014/main" id="{9A6789AC-AD2C-4857-B277-84FC92798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062" y="4206294"/>
            <a:ext cx="1922623" cy="127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Cuán bueno es para la salud comer huevos? - BBC News Mundo">
            <a:extLst>
              <a:ext uri="{FF2B5EF4-FFF2-40B4-BE49-F238E27FC236}">
                <a16:creationId xmlns:a16="http://schemas.microsoft.com/office/drawing/2014/main" id="{38D18392-A1D4-4304-BDCA-7E27C8FB2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384" y="2628899"/>
            <a:ext cx="188994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Huevos de codorniz: 5 propiedades que los hace indispensables en tu  desayuno y jugos">
            <a:extLst>
              <a:ext uri="{FF2B5EF4-FFF2-40B4-BE49-F238E27FC236}">
                <a16:creationId xmlns:a16="http://schemas.microsoft.com/office/drawing/2014/main" id="{D89FDEAC-F2FA-4C0C-AE10-E4BCE6130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044" y="4487680"/>
            <a:ext cx="1845283" cy="96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380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54A407E-9AB3-43B8-955B-C408187D819D}"/>
              </a:ext>
            </a:extLst>
          </p:cNvPr>
          <p:cNvSpPr txBox="1"/>
          <p:nvPr/>
        </p:nvSpPr>
        <p:spPr>
          <a:xfrm>
            <a:off x="688975" y="646043"/>
            <a:ext cx="9627842" cy="67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s-CL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Debes evitar consumir “comida chatarra”, por ejemplo, papas fritas, hamburguesas, pasteles y tortas, ya que son poco saludables para tu cuerpo.</a:t>
            </a:r>
            <a:endParaRPr lang="es-CL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E679303-5456-4047-B4E4-49CECB50D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00" y="1851094"/>
            <a:ext cx="9749991" cy="36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78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17A395-EF45-4C3C-A24B-983B73DF1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8431" y="79098"/>
            <a:ext cx="10654517" cy="1320800"/>
          </a:xfrm>
        </p:spPr>
        <p:txBody>
          <a:bodyPr>
            <a:noAutofit/>
          </a:bodyPr>
          <a:lstStyle/>
          <a:p>
            <a:pPr algn="ctr"/>
            <a:r>
              <a:rPr lang="es-CL" sz="2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¿De qué otra manera mantenemos nuestro cuerpo saludable?</a:t>
            </a:r>
            <a:r>
              <a:rPr lang="es-C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C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L" sz="2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D16F2DF-BBC1-480F-988C-4FFF0F089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91" y="546653"/>
            <a:ext cx="9541566" cy="61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0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59BE01-21F1-4A4A-B6D8-6456D1C60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811B1C-7166-48D0-97E5-21AC1CF95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7998" y="759172"/>
            <a:ext cx="8596668" cy="880785"/>
          </a:xfrm>
        </p:spPr>
        <p:txBody>
          <a:bodyPr>
            <a:normAutofit/>
          </a:bodyPr>
          <a:lstStyle/>
          <a:p>
            <a:r>
              <a:rPr lang="es-CL" sz="2400" dirty="0"/>
              <a:t>Trabajo cuaderno de actividades págs. 15</a:t>
            </a:r>
            <a:r>
              <a:rPr lang="es-CL" sz="2400"/>
              <a:t>, 16 y </a:t>
            </a:r>
            <a:r>
              <a:rPr lang="es-CL" sz="2400" dirty="0"/>
              <a:t>17.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0232024-503C-43D5-996B-7A73F8B3E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12" y="1533441"/>
            <a:ext cx="3943414" cy="517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28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AA34037-BD0D-43F3-B7D4-D2910BF31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441240"/>
            <a:ext cx="4722876" cy="61119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5E56BB3-CA9D-47EE-8DA9-278FEE1FA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11" y="441240"/>
            <a:ext cx="4722876" cy="592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9996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</TotalTime>
  <Words>104</Words>
  <Application>Microsoft Office PowerPoint</Application>
  <PresentationFormat>Panorámica</PresentationFormat>
  <Paragraphs>25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Wingdings</vt:lpstr>
      <vt:lpstr>Wingdings 3</vt:lpstr>
      <vt:lpstr>Faceta</vt:lpstr>
      <vt:lpstr>Alimentación y hábitos saludables</vt:lpstr>
      <vt:lpstr>Objetivo:</vt:lpstr>
      <vt:lpstr>¿Qué es la alimentación saludable?</vt:lpstr>
      <vt:lpstr>¿Cómo debemos alimentarnos?</vt:lpstr>
      <vt:lpstr>Presentación de PowerPoint</vt:lpstr>
      <vt:lpstr>¿De qué otra manera mantenemos nuestro cuerpo saludable? </vt:lpstr>
      <vt:lpstr>Actividad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Alimentación y hábitos saludables</dc:title>
  <dc:creator>Ma. de los Ángeles Gómez Álvarez</dc:creator>
  <cp:lastModifiedBy>Francisco</cp:lastModifiedBy>
  <cp:revision>10</cp:revision>
  <dcterms:created xsi:type="dcterms:W3CDTF">2021-08-30T00:48:03Z</dcterms:created>
  <dcterms:modified xsi:type="dcterms:W3CDTF">2021-08-30T15:05:58Z</dcterms:modified>
</cp:coreProperties>
</file>