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56" r:id="rId6"/>
    <p:sldId id="261" r:id="rId7"/>
    <p:sldId id="262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434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19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774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462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2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820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8847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814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821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191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33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2BABF-9A50-4C17-A0FE-D0E41DF0BBA5}" type="datetimeFigureOut">
              <a:rPr lang="es-CL" smtClean="0"/>
              <a:t>29-09-2021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A2A55-CBB6-4F63-BA36-365CC934F78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231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2700" y="1317386"/>
            <a:ext cx="6160477" cy="34652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uadroTexto 2"/>
          <p:cNvSpPr txBox="1"/>
          <p:nvPr/>
        </p:nvSpPr>
        <p:spPr>
          <a:xfrm>
            <a:off x="3777128" y="515085"/>
            <a:ext cx="46377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200" b="1" u="sng" dirty="0"/>
              <a:t>Trabajo Práctico Evaluado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59FD896-E2A6-4539-9577-B5CA908AF902}"/>
              </a:ext>
            </a:extLst>
          </p:cNvPr>
          <p:cNvSpPr txBox="1"/>
          <p:nvPr/>
        </p:nvSpPr>
        <p:spPr>
          <a:xfrm>
            <a:off x="3250607" y="5000180"/>
            <a:ext cx="4842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s-CL" sz="2400" b="1" dirty="0"/>
              <a:t>Cursos:</a:t>
            </a:r>
            <a:r>
              <a:rPr lang="es-CL" sz="2400" dirty="0"/>
              <a:t>2dos A-B             </a:t>
            </a:r>
          </a:p>
          <a:p>
            <a:pPr algn="just"/>
            <a:r>
              <a:rPr lang="es-CL" sz="2400" b="1" dirty="0"/>
              <a:t>Asignatura: </a:t>
            </a:r>
            <a:r>
              <a:rPr lang="es-CL" sz="2400" dirty="0"/>
              <a:t>Lenguaje y comunicación</a:t>
            </a:r>
          </a:p>
          <a:p>
            <a:pPr algn="just"/>
            <a:endParaRPr lang="es-CL" sz="2400" b="1" u="sng" dirty="0"/>
          </a:p>
        </p:txBody>
      </p:sp>
    </p:spTree>
    <p:extLst>
      <p:ext uri="{BB962C8B-B14F-4D97-AF65-F5344CB8AC3E}">
        <p14:creationId xmlns:p14="http://schemas.microsoft.com/office/powerpoint/2010/main" val="93432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1560BCA-6C90-49E6-BF62-EC8464B3B612}"/>
              </a:ext>
            </a:extLst>
          </p:cNvPr>
          <p:cNvSpPr txBox="1"/>
          <p:nvPr/>
        </p:nvSpPr>
        <p:spPr>
          <a:xfrm>
            <a:off x="1056290" y="2028499"/>
            <a:ext cx="1897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/>
              <a:t>Materiales: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67DB9C5-7378-45A1-AF70-76A13C0D30E0}"/>
              </a:ext>
            </a:extLst>
          </p:cNvPr>
          <p:cNvSpPr txBox="1"/>
          <p:nvPr/>
        </p:nvSpPr>
        <p:spPr>
          <a:xfrm>
            <a:off x="951186" y="2753711"/>
            <a:ext cx="102896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Goma eva.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Ojos locos.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Cono de confort: 4 en total (para confeccionar el cuerpo del gato y del ratón).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Lana, papel lustre o cartulina para confeccionar los bigotes y las orejas.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1 </a:t>
            </a:r>
            <a:r>
              <a:rPr lang="es-CL" dirty="0" smtClean="0"/>
              <a:t>círculo </a:t>
            </a:r>
            <a:r>
              <a:rPr lang="es-CL" dirty="0"/>
              <a:t>hecho con goma eva para hacer la nariz.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Pegamento, tijeras, plumones.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68AA4E5-235B-437C-B1A0-9158A2066152}"/>
              </a:ext>
            </a:extLst>
          </p:cNvPr>
          <p:cNvSpPr txBox="1"/>
          <p:nvPr/>
        </p:nvSpPr>
        <p:spPr>
          <a:xfrm>
            <a:off x="951186" y="315310"/>
            <a:ext cx="8171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/>
              <a:t>Objetivo</a:t>
            </a:r>
            <a:r>
              <a:rPr lang="es-CL" sz="2800" dirty="0"/>
              <a:t>: Confeccionar un personaje de fábula.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B70D4BE-4260-4662-80EB-207B84498E7E}"/>
              </a:ext>
            </a:extLst>
          </p:cNvPr>
          <p:cNvSpPr/>
          <p:nvPr/>
        </p:nvSpPr>
        <p:spPr>
          <a:xfrm>
            <a:off x="1150883" y="1019503"/>
            <a:ext cx="8749862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/>
              <a:t>Para desarrollar la actividad necesitaremos los siguientes materiales: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4EF48A3-10B3-4A46-927B-068AAE761429}"/>
              </a:ext>
            </a:extLst>
          </p:cNvPr>
          <p:cNvSpPr txBox="1"/>
          <p:nvPr/>
        </p:nvSpPr>
        <p:spPr>
          <a:xfrm>
            <a:off x="1056290" y="4593021"/>
            <a:ext cx="9170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s-CL" sz="2000" b="1" dirty="0"/>
              <a:t>Nota: </a:t>
            </a:r>
            <a:r>
              <a:rPr lang="es-CL" sz="2000" dirty="0"/>
              <a:t>considerar los materiales para la confección del gato y del ratón.</a:t>
            </a:r>
          </a:p>
        </p:txBody>
      </p:sp>
    </p:spTree>
    <p:extLst>
      <p:ext uri="{BB962C8B-B14F-4D97-AF65-F5344CB8AC3E}">
        <p14:creationId xmlns:p14="http://schemas.microsoft.com/office/powerpoint/2010/main" val="1541525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2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47113" y="1336430"/>
            <a:ext cx="1062110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000" dirty="0" smtClean="0"/>
              <a:t>Escucha </a:t>
            </a:r>
            <a:r>
              <a:rPr lang="es-CL" sz="2000" dirty="0"/>
              <a:t>atentamente la fábula:  ¨El gato y el ratón“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000" dirty="0"/>
              <a:t>Luego </a:t>
            </a:r>
            <a:r>
              <a:rPr lang="es-CL" sz="2000" dirty="0" smtClean="0"/>
              <a:t>confecciona </a:t>
            </a:r>
            <a:r>
              <a:rPr lang="es-CL" sz="2000" dirty="0"/>
              <a:t>uno de los personajes de esta fábula con material reciclado.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dirty="0"/>
              <a:t>La actividad será guiada, desarrollada y evaluada durante la clase de Lenguaje.</a:t>
            </a:r>
          </a:p>
          <a:p>
            <a:endParaRPr lang="es-CL" sz="2000" dirty="0"/>
          </a:p>
          <a:p>
            <a:r>
              <a:rPr lang="es-CL" sz="2000" dirty="0"/>
              <a:t>1.- </a:t>
            </a:r>
            <a:r>
              <a:rPr lang="es-CL" sz="2000" dirty="0" smtClean="0"/>
              <a:t>Reúne </a:t>
            </a:r>
            <a:r>
              <a:rPr lang="es-CL" sz="2000" dirty="0" smtClean="0"/>
              <a:t>lo</a:t>
            </a:r>
            <a:r>
              <a:rPr lang="es-CL" sz="2000" dirty="0" smtClean="0"/>
              <a:t>s </a:t>
            </a:r>
            <a:r>
              <a:rPr lang="es-CL" sz="2000" dirty="0"/>
              <a:t>materiales.</a:t>
            </a:r>
          </a:p>
          <a:p>
            <a:r>
              <a:rPr lang="es-CL" sz="2000" dirty="0"/>
              <a:t>2.- </a:t>
            </a:r>
            <a:r>
              <a:rPr lang="es-CL" sz="2000" dirty="0" smtClean="0"/>
              <a:t>Realiza </a:t>
            </a:r>
            <a:r>
              <a:rPr lang="es-CL" sz="2000" dirty="0"/>
              <a:t>la confección de la cara del gato o  el ratón. Para ello </a:t>
            </a:r>
            <a:r>
              <a:rPr lang="es-CL" sz="2000" dirty="0" smtClean="0"/>
              <a:t>corta </a:t>
            </a:r>
            <a:r>
              <a:rPr lang="es-CL" sz="2000" dirty="0"/>
              <a:t>un círculo.</a:t>
            </a:r>
          </a:p>
          <a:p>
            <a:r>
              <a:rPr lang="es-CL" sz="2000" dirty="0"/>
              <a:t>3.- En el círculo, </a:t>
            </a:r>
            <a:r>
              <a:rPr lang="es-CL" sz="2000" dirty="0" smtClean="0"/>
              <a:t>coloca </a:t>
            </a:r>
            <a:r>
              <a:rPr lang="es-CL" sz="2000" dirty="0"/>
              <a:t>los ojos locos, </a:t>
            </a:r>
            <a:r>
              <a:rPr lang="es-CL" sz="2000" dirty="0" smtClean="0"/>
              <a:t>nariz, </a:t>
            </a:r>
            <a:r>
              <a:rPr lang="es-CL" sz="2000" dirty="0"/>
              <a:t>boca y bigotes del ratón o gato escogido.</a:t>
            </a:r>
          </a:p>
          <a:p>
            <a:r>
              <a:rPr lang="es-CL" sz="2000" dirty="0"/>
              <a:t>4.- </a:t>
            </a:r>
            <a:r>
              <a:rPr lang="es-CL" sz="2000" dirty="0" smtClean="0"/>
              <a:t>Pinta </a:t>
            </a:r>
            <a:r>
              <a:rPr lang="es-CL" sz="2000" dirty="0"/>
              <a:t>o </a:t>
            </a:r>
            <a:r>
              <a:rPr lang="es-CL" sz="2000" dirty="0" smtClean="0"/>
              <a:t>forra </a:t>
            </a:r>
            <a:r>
              <a:rPr lang="es-CL" sz="2000" dirty="0"/>
              <a:t>el cono. Lo </a:t>
            </a:r>
            <a:r>
              <a:rPr lang="es-CL" sz="2000" dirty="0" smtClean="0"/>
              <a:t>puedes </a:t>
            </a:r>
            <a:r>
              <a:rPr lang="es-CL" sz="2000" dirty="0"/>
              <a:t>forrar con papel </a:t>
            </a:r>
            <a:r>
              <a:rPr lang="es-CL" sz="2000" dirty="0" smtClean="0"/>
              <a:t>lustre</a:t>
            </a:r>
            <a:r>
              <a:rPr lang="es-CL" sz="2000" dirty="0"/>
              <a:t> </a:t>
            </a:r>
            <a:r>
              <a:rPr lang="es-CL" sz="2000" dirty="0" smtClean="0"/>
              <a:t>y puedes </a:t>
            </a:r>
            <a:r>
              <a:rPr lang="es-CL" sz="2000" dirty="0"/>
              <a:t>crear ropa para el personaje. Lo </a:t>
            </a:r>
            <a:r>
              <a:rPr lang="es-CL" sz="2000" dirty="0" smtClean="0"/>
              <a:t>puedes </a:t>
            </a:r>
            <a:r>
              <a:rPr lang="es-CL" sz="2000" dirty="0"/>
              <a:t>pintar con témpera, crayones, lápiz de palo, etc.</a:t>
            </a:r>
          </a:p>
          <a:p>
            <a:r>
              <a:rPr lang="es-CL" sz="2000" dirty="0"/>
              <a:t>5.- </a:t>
            </a:r>
            <a:r>
              <a:rPr lang="es-CL" sz="2000" dirty="0" smtClean="0"/>
              <a:t>Pega </a:t>
            </a:r>
            <a:r>
              <a:rPr lang="es-CL" sz="2000" dirty="0"/>
              <a:t>las partes del cuerpo del ratón  o el gato respectivamente.</a:t>
            </a:r>
          </a:p>
          <a:p>
            <a:r>
              <a:rPr lang="es-CL" sz="2000" dirty="0"/>
              <a:t>6.- </a:t>
            </a:r>
            <a:r>
              <a:rPr lang="es-CL" sz="2000" dirty="0" smtClean="0"/>
              <a:t>Saca </a:t>
            </a:r>
            <a:r>
              <a:rPr lang="es-CL" sz="2000" dirty="0"/>
              <a:t>una fotografía y </a:t>
            </a:r>
            <a:r>
              <a:rPr lang="es-CL" sz="2000" dirty="0" smtClean="0"/>
              <a:t>envíala </a:t>
            </a:r>
            <a:r>
              <a:rPr lang="es-CL" sz="2000" dirty="0"/>
              <a:t>al classroom respectivo de lenguaje reemplazo, correspondiente a </a:t>
            </a:r>
            <a:r>
              <a:rPr lang="es-CL" sz="2000" dirty="0" smtClean="0"/>
              <a:t>tu </a:t>
            </a:r>
            <a:r>
              <a:rPr lang="es-CL" sz="2000" dirty="0"/>
              <a:t>curso.</a:t>
            </a:r>
          </a:p>
          <a:p>
            <a:endParaRPr lang="es-CL" sz="2000" dirty="0"/>
          </a:p>
          <a:p>
            <a:endParaRPr lang="es-CL" dirty="0"/>
          </a:p>
        </p:txBody>
      </p:sp>
      <p:sp>
        <p:nvSpPr>
          <p:cNvPr id="3" name="CuadroTexto 2"/>
          <p:cNvSpPr txBox="1"/>
          <p:nvPr/>
        </p:nvSpPr>
        <p:spPr>
          <a:xfrm>
            <a:off x="914399" y="502864"/>
            <a:ext cx="331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Instrucciones: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4789" y="228434"/>
            <a:ext cx="2215991" cy="22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18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383" y="1259948"/>
            <a:ext cx="1572651" cy="14311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CuadroTexto 3"/>
          <p:cNvSpPr txBox="1"/>
          <p:nvPr/>
        </p:nvSpPr>
        <p:spPr>
          <a:xfrm>
            <a:off x="720383" y="2869809"/>
            <a:ext cx="1519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Ojos de gato también puedes utilizar ojos locos</a:t>
            </a:r>
          </a:p>
        </p:txBody>
      </p:sp>
      <p:sp>
        <p:nvSpPr>
          <p:cNvPr id="5" name="Elipse 4"/>
          <p:cNvSpPr/>
          <p:nvPr/>
        </p:nvSpPr>
        <p:spPr>
          <a:xfrm>
            <a:off x="3432517" y="3573634"/>
            <a:ext cx="928468" cy="77350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/>
          <p:cNvSpPr txBox="1"/>
          <p:nvPr/>
        </p:nvSpPr>
        <p:spPr>
          <a:xfrm>
            <a:off x="4220308" y="3876734"/>
            <a:ext cx="1772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Nariz de gato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59411" t="13381" r="8862" b="42828"/>
          <a:stretch/>
        </p:blipFill>
        <p:spPr>
          <a:xfrm>
            <a:off x="6822830" y="1575153"/>
            <a:ext cx="1420838" cy="128016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5336090">
            <a:off x="5001547" y="1563435"/>
            <a:ext cx="1420491" cy="1280271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360898" y="2030567"/>
            <a:ext cx="1659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Orejas de gato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5381" y="4525885"/>
            <a:ext cx="1485868" cy="1225731"/>
          </a:xfrm>
          <a:prstGeom prst="rect">
            <a:avLst/>
          </a:prstGeom>
        </p:spPr>
      </p:pic>
      <p:sp>
        <p:nvSpPr>
          <p:cNvPr id="14" name="Rectángulo 13"/>
          <p:cNvSpPr/>
          <p:nvPr/>
        </p:nvSpPr>
        <p:spPr>
          <a:xfrm>
            <a:off x="1791546" y="4571974"/>
            <a:ext cx="18138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b="1" dirty="0"/>
              <a:t>Cuerpo del gato</a:t>
            </a:r>
          </a:p>
          <a:p>
            <a:pPr algn="just"/>
            <a:r>
              <a:rPr lang="es-CL" b="1" dirty="0"/>
              <a:t>Lo puedes tener previamente pintado.</a:t>
            </a:r>
          </a:p>
          <a:p>
            <a:pPr algn="just"/>
            <a:r>
              <a:rPr lang="es-CL" b="1" dirty="0"/>
              <a:t>(conos de confort)</a:t>
            </a: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6189" y="5062543"/>
            <a:ext cx="2109399" cy="152413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6190" y="4727424"/>
            <a:ext cx="2109399" cy="15241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6191" y="4420324"/>
            <a:ext cx="2109399" cy="152413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8129" y="4724316"/>
            <a:ext cx="2109399" cy="152413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8129" y="5029116"/>
            <a:ext cx="2109399" cy="152413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68130" y="4419561"/>
            <a:ext cx="2109399" cy="152413"/>
          </a:xfrm>
          <a:prstGeom prst="rect">
            <a:avLst/>
          </a:prstGeom>
        </p:spPr>
      </p:pic>
      <p:sp>
        <p:nvSpPr>
          <p:cNvPr id="21" name="CuadroTexto 20"/>
          <p:cNvSpPr txBox="1"/>
          <p:nvPr/>
        </p:nvSpPr>
        <p:spPr>
          <a:xfrm>
            <a:off x="6822828" y="5440672"/>
            <a:ext cx="2546252" cy="368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Bigotes de Gato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AA7CDD6-FDDE-4D3F-A543-B9611C719860}"/>
              </a:ext>
            </a:extLst>
          </p:cNvPr>
          <p:cNvSpPr txBox="1"/>
          <p:nvPr/>
        </p:nvSpPr>
        <p:spPr>
          <a:xfrm>
            <a:off x="1418897" y="336331"/>
            <a:ext cx="88266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i="1" u="sng" dirty="0"/>
              <a:t>Confeccionemos el personaje de fábula: Gato</a:t>
            </a:r>
          </a:p>
        </p:txBody>
      </p:sp>
    </p:spTree>
    <p:extLst>
      <p:ext uri="{BB962C8B-B14F-4D97-AF65-F5344CB8AC3E}">
        <p14:creationId xmlns:p14="http://schemas.microsoft.com/office/powerpoint/2010/main" val="2990682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383" y="1081842"/>
            <a:ext cx="1882209" cy="15208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uadroTexto 5"/>
          <p:cNvSpPr txBox="1"/>
          <p:nvPr/>
        </p:nvSpPr>
        <p:spPr>
          <a:xfrm>
            <a:off x="979383" y="2831072"/>
            <a:ext cx="18453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b="1" dirty="0"/>
              <a:t>Cuerpo del Ratón</a:t>
            </a:r>
          </a:p>
          <a:p>
            <a:pPr algn="just"/>
            <a:r>
              <a:rPr lang="es-CL" sz="1600" b="1" dirty="0"/>
              <a:t>Lo puedes tener previamente pintado</a:t>
            </a:r>
          </a:p>
          <a:p>
            <a:pPr algn="just"/>
            <a:r>
              <a:rPr lang="es-CL" sz="1600" b="1" dirty="0"/>
              <a:t>(conos de confort)</a:t>
            </a:r>
          </a:p>
        </p:txBody>
      </p:sp>
      <p:sp>
        <p:nvSpPr>
          <p:cNvPr id="7" name="Elipse 6"/>
          <p:cNvSpPr/>
          <p:nvPr/>
        </p:nvSpPr>
        <p:spPr>
          <a:xfrm>
            <a:off x="2279066" y="4455361"/>
            <a:ext cx="1752600" cy="17145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58" y="4501265"/>
            <a:ext cx="1786283" cy="1749704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1282700" y="6193721"/>
            <a:ext cx="1707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Orejas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5651500" y="4711700"/>
            <a:ext cx="2095500" cy="1397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500" y="5312611"/>
            <a:ext cx="2109399" cy="152413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1500" y="5000897"/>
            <a:ext cx="2109399" cy="152413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6599" y="5299911"/>
            <a:ext cx="2109399" cy="152413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6599" y="5000897"/>
            <a:ext cx="2109399" cy="15241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6600" y="4711700"/>
            <a:ext cx="2109399" cy="152413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6883398" y="5598925"/>
            <a:ext cx="2247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Bigotes</a:t>
            </a:r>
          </a:p>
        </p:txBody>
      </p:sp>
      <p:sp>
        <p:nvSpPr>
          <p:cNvPr id="17" name="Lágrima 16"/>
          <p:cNvSpPr/>
          <p:nvPr/>
        </p:nvSpPr>
        <p:spPr>
          <a:xfrm rot="7871363">
            <a:off x="4838700" y="2748736"/>
            <a:ext cx="800100" cy="736352"/>
          </a:xfrm>
          <a:prstGeom prst="teardrop">
            <a:avLst/>
          </a:prstGeom>
          <a:solidFill>
            <a:srgbClr val="FF000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CuadroTexto 17"/>
          <p:cNvSpPr txBox="1"/>
          <p:nvPr/>
        </p:nvSpPr>
        <p:spPr>
          <a:xfrm>
            <a:off x="5779269" y="3219728"/>
            <a:ext cx="153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dirty="0"/>
              <a:t>Nariz de ratón</a:t>
            </a: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5"/>
          <a:srcRect t="11277" r="3908"/>
          <a:stretch/>
        </p:blipFill>
        <p:spPr>
          <a:xfrm>
            <a:off x="8076599" y="2467062"/>
            <a:ext cx="1292484" cy="11933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2" name="CuadroTexto 21"/>
          <p:cNvSpPr txBox="1"/>
          <p:nvPr/>
        </p:nvSpPr>
        <p:spPr>
          <a:xfrm>
            <a:off x="9481624" y="2886422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/>
              <a:t>Ojos de ratón</a:t>
            </a:r>
          </a:p>
          <a:p>
            <a:pPr algn="ctr"/>
            <a:r>
              <a:rPr lang="es-CL" b="1" dirty="0"/>
              <a:t>Puedes también utilizar ojos locos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4342722" y="6309114"/>
            <a:ext cx="732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b="1" u="sng" dirty="0">
                <a:latin typeface="Castellar" panose="020A0402060406010301" pitchFamily="18" charset="0"/>
              </a:rPr>
              <a:t>Debes tener a mano tijeras, pegamento y plumón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F2163E0-33E7-4079-91D6-25E332AF2EF7}"/>
              </a:ext>
            </a:extLst>
          </p:cNvPr>
          <p:cNvSpPr txBox="1"/>
          <p:nvPr/>
        </p:nvSpPr>
        <p:spPr>
          <a:xfrm>
            <a:off x="1608083" y="336331"/>
            <a:ext cx="8637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i="1" u="sng" dirty="0"/>
              <a:t>Confeccionemos el personaje de fábula: Ratón</a:t>
            </a:r>
          </a:p>
        </p:txBody>
      </p:sp>
    </p:spTree>
    <p:extLst>
      <p:ext uri="{BB962C8B-B14F-4D97-AF65-F5344CB8AC3E}">
        <p14:creationId xmlns:p14="http://schemas.microsoft.com/office/powerpoint/2010/main" val="317256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2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FABULAS PARA NIÑOS">
            <a:extLst>
              <a:ext uri="{FF2B5EF4-FFF2-40B4-BE49-F238E27FC236}">
                <a16:creationId xmlns:a16="http://schemas.microsoft.com/office/drawing/2014/main" id="{558B0C34-989B-4038-AA65-D6B5C97D675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51" y="207580"/>
            <a:ext cx="7819697" cy="6442840"/>
          </a:xfrm>
          <a:prstGeom prst="rect">
            <a:avLst/>
          </a:prstGeom>
          <a:pattFill prst="pct10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840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662306-C5BA-4C17-9E77-C6A46416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758" y="239001"/>
            <a:ext cx="5152697" cy="748971"/>
          </a:xfr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pPr algn="ctr"/>
            <a:r>
              <a:rPr lang="es-CL" b="1" u="sng" dirty="0"/>
              <a:t>Pauta de evaluación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E767688-17D5-4773-9A81-31A13806D1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700776"/>
              </p:ext>
            </p:extLst>
          </p:nvPr>
        </p:nvGraphicFramePr>
        <p:xfrm>
          <a:off x="1093075" y="1818290"/>
          <a:ext cx="9417270" cy="3921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3139">
                  <a:extLst>
                    <a:ext uri="{9D8B030D-6E8A-4147-A177-3AD203B41FA5}">
                      <a16:colId xmlns:a16="http://schemas.microsoft.com/office/drawing/2014/main" val="1161028957"/>
                    </a:ext>
                  </a:extLst>
                </a:gridCol>
                <a:gridCol w="1664131">
                  <a:extLst>
                    <a:ext uri="{9D8B030D-6E8A-4147-A177-3AD203B41FA5}">
                      <a16:colId xmlns:a16="http://schemas.microsoft.com/office/drawing/2014/main" val="528586568"/>
                    </a:ext>
                  </a:extLst>
                </a:gridCol>
                <a:gridCol w="1710000">
                  <a:extLst>
                    <a:ext uri="{9D8B030D-6E8A-4147-A177-3AD203B41FA5}">
                      <a16:colId xmlns:a16="http://schemas.microsoft.com/office/drawing/2014/main" val="3567415315"/>
                    </a:ext>
                  </a:extLst>
                </a:gridCol>
              </a:tblGrid>
              <a:tr h="6550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Indicadores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Puntaje Ideal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Puntaje Obtenido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549788"/>
                  </a:ext>
                </a:extLst>
              </a:tr>
              <a:tr h="6550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1.-Identifica características de personajes de fábula: característica humana presentes en estos.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5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0107385"/>
                  </a:ext>
                </a:extLst>
              </a:tr>
              <a:tr h="6550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2.- Crea un personajes de fábula con materiales solicitados: Gato o ratón.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6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0431047"/>
                  </a:ext>
                </a:extLst>
              </a:tr>
              <a:tr h="3201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3.-Utiliiza de manera correcta los materiales.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5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4795647"/>
                  </a:ext>
                </a:extLst>
              </a:tr>
              <a:tr h="3201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4.- Su trabajo se encuentra limpio y ordenado.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5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468093"/>
                  </a:ext>
                </a:extLst>
              </a:tr>
              <a:tr h="3201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5.- Sigue las instrucciones de la profesora.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6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528809"/>
                  </a:ext>
                </a:extLst>
              </a:tr>
              <a:tr h="3201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6.- Realiza el trabajo en el plazo indicado.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6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8853210"/>
                  </a:ext>
                </a:extLst>
              </a:tr>
              <a:tr h="3201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Total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33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0760221"/>
                  </a:ext>
                </a:extLst>
              </a:tr>
              <a:tr h="3201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Nota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>
                          <a:effectLst/>
                        </a:rPr>
                        <a:t>7.0</a:t>
                      </a:r>
                      <a:endParaRPr lang="es-CL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L" sz="2000" dirty="0">
                          <a:effectLst/>
                        </a:rPr>
                        <a:t> </a:t>
                      </a:r>
                      <a:endParaRPr lang="es-CL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1066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1317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422</Words>
  <Application>Microsoft Office PowerPoint</Application>
  <PresentationFormat>Panorámica</PresentationFormat>
  <Paragraphs>71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Castellar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Pauta de evaluación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Francisco</cp:lastModifiedBy>
  <cp:revision>27</cp:revision>
  <dcterms:created xsi:type="dcterms:W3CDTF">2021-09-25T17:52:31Z</dcterms:created>
  <dcterms:modified xsi:type="dcterms:W3CDTF">2021-09-29T12:01:45Z</dcterms:modified>
</cp:coreProperties>
</file>