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6A2F-42F1-4641-BC64-1E598458660C}" type="datetimeFigureOut">
              <a:rPr lang="es-CL" smtClean="0"/>
              <a:t>08-11-2021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5307-0A60-4C45-844D-F5757E230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9151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60E8-9700-4BE0-A01A-AF0F867430FD}" type="datetimeFigureOut">
              <a:rPr lang="es-CL" smtClean="0"/>
              <a:t>08-11-2021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DCF4-304D-4792-B789-EFF9F94F7E9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449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60E8-9700-4BE0-A01A-AF0F867430FD}" type="datetimeFigureOut">
              <a:rPr lang="es-CL" smtClean="0"/>
              <a:t>08-11-2021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DCF4-304D-4792-B789-EFF9F94F7E9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907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60E8-9700-4BE0-A01A-AF0F867430FD}" type="datetimeFigureOut">
              <a:rPr lang="es-CL" smtClean="0"/>
              <a:t>08-11-2021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DCF4-304D-4792-B789-EFF9F94F7E9A}" type="slidenum">
              <a:rPr lang="es-CL" smtClean="0"/>
              <a:t>‹Nº›</a:t>
            </a:fld>
            <a:endParaRPr lang="es-C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2887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60E8-9700-4BE0-A01A-AF0F867430FD}" type="datetimeFigureOut">
              <a:rPr lang="es-CL" smtClean="0"/>
              <a:t>08-11-2021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DCF4-304D-4792-B789-EFF9F94F7E9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2296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60E8-9700-4BE0-A01A-AF0F867430FD}" type="datetimeFigureOut">
              <a:rPr lang="es-CL" smtClean="0"/>
              <a:t>08-11-2021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DCF4-304D-4792-B789-EFF9F94F7E9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470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60E8-9700-4BE0-A01A-AF0F867430FD}" type="datetimeFigureOut">
              <a:rPr lang="es-CL" smtClean="0"/>
              <a:t>08-11-2021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DCF4-304D-4792-B789-EFF9F94F7E9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0053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60E8-9700-4BE0-A01A-AF0F867430FD}" type="datetimeFigureOut">
              <a:rPr lang="es-CL" smtClean="0"/>
              <a:t>08-11-2021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DCF4-304D-4792-B789-EFF9F94F7E9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3175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60E8-9700-4BE0-A01A-AF0F867430FD}" type="datetimeFigureOut">
              <a:rPr lang="es-CL" smtClean="0"/>
              <a:t>08-11-2021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DCF4-304D-4792-B789-EFF9F94F7E9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3028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60E8-9700-4BE0-A01A-AF0F867430FD}" type="datetimeFigureOut">
              <a:rPr lang="es-CL" smtClean="0"/>
              <a:t>08-11-2021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DCF4-304D-4792-B789-EFF9F94F7E9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505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6A2F-42F1-4641-BC64-1E598458660C}" type="datetimeFigureOut">
              <a:rPr lang="es-CL" smtClean="0"/>
              <a:t>08-11-2021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5307-0A60-4C45-844D-F5757E230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769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60E8-9700-4BE0-A01A-AF0F867430FD}" type="datetimeFigureOut">
              <a:rPr lang="es-CL" smtClean="0"/>
              <a:t>08-11-2021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DCF4-304D-4792-B789-EFF9F94F7E9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516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60E8-9700-4BE0-A01A-AF0F867430FD}" type="datetimeFigureOut">
              <a:rPr lang="es-CL" smtClean="0"/>
              <a:t>08-11-2021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DCF4-304D-4792-B789-EFF9F94F7E9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9269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6A2F-42F1-4641-BC64-1E598458660C}" type="datetimeFigureOut">
              <a:rPr lang="es-CL" smtClean="0"/>
              <a:t>08-11-2021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5307-0A60-4C45-844D-F5757E230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873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6A2F-42F1-4641-BC64-1E598458660C}" type="datetimeFigureOut">
              <a:rPr lang="es-CL" smtClean="0"/>
              <a:t>08-11-2021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5307-0A60-4C45-844D-F5757E230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6441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60E8-9700-4BE0-A01A-AF0F867430FD}" type="datetimeFigureOut">
              <a:rPr lang="es-CL" smtClean="0"/>
              <a:t>08-11-2021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DCF4-304D-4792-B789-EFF9F94F7E9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016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6A2F-42F1-4641-BC64-1E598458660C}" type="datetimeFigureOut">
              <a:rPr lang="es-CL" smtClean="0"/>
              <a:t>08-11-2021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5307-0A60-4C45-844D-F5757E230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513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AB060E8-9700-4BE0-A01A-AF0F867430FD}" type="datetimeFigureOut">
              <a:rPr lang="es-CL" smtClean="0"/>
              <a:t>08-11-2021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D2FDCF4-304D-4792-B789-EFF9F94F7E9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199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765E2D7E-B7BD-404F-9F71-D6620D37B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446F2B05-D14A-46C1-B94D-81BAFA34CA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Los niños lindos dibujos animados agitando la mano Foto de archivo -  33365778 | Imagenes de niños felices, Niños felices, Niños felices dibujos">
            <a:extLst>
              <a:ext uri="{FF2B5EF4-FFF2-40B4-BE49-F238E27FC236}">
                <a16:creationId xmlns:a16="http://schemas.microsoft.com/office/drawing/2014/main" id="{A77F8AE6-DA0A-44A6-93F1-5581A3959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481" y="1889372"/>
            <a:ext cx="3840815" cy="311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DC21F734-A85A-4FEA-8CB8-6C72B8195C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87875EF6-771C-4D5B-99F9-FCD42F91E2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2520" y="2367092"/>
            <a:ext cx="6675018" cy="12340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b="1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Objetivo</a:t>
            </a:r>
            <a:r>
              <a:rPr lang="en-US" sz="15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: </a:t>
            </a:r>
            <a:r>
              <a:rPr lang="en-US" sz="1500" cap="none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conocer</a:t>
            </a:r>
            <a:r>
              <a:rPr lang="en-US" sz="1500" cap="none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y </a:t>
            </a:r>
            <a:r>
              <a:rPr lang="en-US" sz="1500" cap="none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comprender</a:t>
            </a:r>
            <a:r>
              <a:rPr lang="en-US" sz="1500" cap="none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la </a:t>
            </a:r>
            <a:r>
              <a:rPr lang="en-US" sz="1500" cap="none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importancia</a:t>
            </a:r>
            <a:r>
              <a:rPr lang="en-US" sz="1500" cap="none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de los derechos que </a:t>
            </a:r>
            <a:r>
              <a:rPr lang="en-US" sz="1500" cap="none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tienen</a:t>
            </a:r>
            <a:r>
              <a:rPr lang="en-US" sz="1500" cap="none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las </a:t>
            </a:r>
            <a:r>
              <a:rPr lang="en-US" sz="1500" cap="none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niñas</a:t>
            </a:r>
            <a:r>
              <a:rPr lang="en-US" sz="1500" cap="none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y </a:t>
            </a:r>
            <a:r>
              <a:rPr lang="en-US" sz="1500" cap="none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niños</a:t>
            </a:r>
            <a:r>
              <a:rPr lang="en-US" sz="1500" cap="none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b="1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Habilidad</a:t>
            </a:r>
            <a:r>
              <a:rPr lang="en-US" sz="15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: </a:t>
            </a:r>
            <a:r>
              <a:rPr lang="en-US" sz="1500" cap="none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conocer</a:t>
            </a:r>
            <a:r>
              <a:rPr lang="en-US" sz="1500" cap="none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y </a:t>
            </a:r>
            <a:r>
              <a:rPr lang="en-US" sz="1500" cap="none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comprender</a:t>
            </a:r>
            <a:r>
              <a:rPr lang="en-US" sz="15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770B9C-0BB9-47B1-B3D7-6F9B229C9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2520" y="618517"/>
            <a:ext cx="5855416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latin typeface="Modern Love" panose="04090805081005020601" pitchFamily="82" charset="0"/>
              </a:rPr>
              <a:t>Los derechos de las </a:t>
            </a:r>
            <a:r>
              <a:rPr lang="en-US" sz="3600" dirty="0" err="1">
                <a:latin typeface="Modern Love" panose="04090805081005020601" pitchFamily="82" charset="0"/>
              </a:rPr>
              <a:t>niñas</a:t>
            </a:r>
            <a:r>
              <a:rPr lang="en-US" sz="3600" dirty="0">
                <a:latin typeface="Modern Love" panose="04090805081005020601" pitchFamily="82" charset="0"/>
              </a:rPr>
              <a:t> y </a:t>
            </a:r>
            <a:r>
              <a:rPr lang="en-US" sz="3600" dirty="0" err="1">
                <a:latin typeface="Modern Love" panose="04090805081005020601" pitchFamily="82" charset="0"/>
              </a:rPr>
              <a:t>niños</a:t>
            </a:r>
            <a:endParaRPr lang="en-US" sz="3600" dirty="0">
              <a:latin typeface="Modern Love" panose="04090805081005020601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773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46F2B05-D14A-46C1-B94D-81BAFA34CA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Qué revelan los dibujos de tu niño sobre su personalidad? - VIX">
            <a:extLst>
              <a:ext uri="{FF2B5EF4-FFF2-40B4-BE49-F238E27FC236}">
                <a16:creationId xmlns:a16="http://schemas.microsoft.com/office/drawing/2014/main" id="{1F0E0E85-CB79-4D3E-8C3F-694A19431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481" y="2364673"/>
            <a:ext cx="3840815" cy="216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DC21F734-A85A-4FEA-8CB8-6C72B8195C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AB3A68-3F31-4E85-9CDF-4C7187E591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82520" y="2367092"/>
            <a:ext cx="5855415" cy="3847444"/>
          </a:xfrm>
        </p:spPr>
        <p:txBody>
          <a:bodyPr>
            <a:normAutofit/>
          </a:bodyPr>
          <a:lstStyle/>
          <a:p>
            <a:r>
              <a:rPr lang="es-ES" cap="none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s-ES" b="0" i="0" u="none" strike="noStrike" cap="none" baseline="0">
                <a:latin typeface="Cavolini" panose="03000502040302020204" pitchFamily="66" charset="0"/>
                <a:cs typeface="Cavolini" panose="03000502040302020204" pitchFamily="66" charset="0"/>
              </a:rPr>
              <a:t>omo ya sabes, en los grupos que participamos (familia, colegio y comunidad) nos relacionamos con muchas personas con las que debemos compartir y repartir responsabilidades o tareas, que debemos cumplir y respetar.</a:t>
            </a:r>
            <a:endParaRPr lang="es-CL" cap="none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ECAC26A-C15F-4527-8374-B5654458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520" y="618517"/>
            <a:ext cx="5855416" cy="1596177"/>
          </a:xfrm>
        </p:spPr>
        <p:txBody>
          <a:bodyPr>
            <a:normAutofit/>
          </a:bodyPr>
          <a:lstStyle/>
          <a:p>
            <a:r>
              <a:rPr lang="es-CL" dirty="0">
                <a:latin typeface="Modern Love" panose="04090805081005020601" pitchFamily="82" charset="0"/>
              </a:rPr>
              <a:t>Mis derechos</a:t>
            </a:r>
          </a:p>
        </p:txBody>
      </p:sp>
    </p:spTree>
    <p:extLst>
      <p:ext uri="{BB962C8B-B14F-4D97-AF65-F5344CB8AC3E}">
        <p14:creationId xmlns:p14="http://schemas.microsoft.com/office/powerpoint/2010/main" val="3520921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E3254AE-C4CD-426D-A6E8-7FA13B0F88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5 aplicaciones de dibujos para niños">
            <a:extLst>
              <a:ext uri="{FF2B5EF4-FFF2-40B4-BE49-F238E27FC236}">
                <a16:creationId xmlns:a16="http://schemas.microsoft.com/office/drawing/2014/main" id="{C33D0220-A455-47F2-AA3A-F7CCE7066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7734" y="2825039"/>
            <a:ext cx="4770219" cy="2508211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F5C53434-A0C7-4A81-8EB0-D460DAD9BB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F74F89-2C19-4EF6-A18E-9F5DC4084EF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4860493" cy="34241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ES" sz="1700" cap="none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s-ES" sz="1700" b="0" i="0" u="none" strike="noStrike" cap="none" baseline="0">
                <a:latin typeface="Cavolini" panose="03000502040302020204" pitchFamily="66" charset="0"/>
                <a:cs typeface="Cavolini" panose="03000502040302020204" pitchFamily="66" charset="0"/>
              </a:rPr>
              <a:t>in embargo, junto con estos </a:t>
            </a:r>
            <a:r>
              <a:rPr lang="es-ES" sz="1700" b="1" i="0" u="none" strike="noStrike" cap="none" baseline="0">
                <a:latin typeface="Cavolini" panose="03000502040302020204" pitchFamily="66" charset="0"/>
                <a:cs typeface="Cavolini" panose="03000502040302020204" pitchFamily="66" charset="0"/>
              </a:rPr>
              <a:t>deberes</a:t>
            </a:r>
            <a:r>
              <a:rPr lang="es-ES" sz="1700" b="0" i="0" u="none" strike="noStrike" cap="none" baseline="0">
                <a:latin typeface="Cavolini" panose="03000502040302020204" pitchFamily="66" charset="0"/>
                <a:cs typeface="Cavolini" panose="03000502040302020204" pitchFamily="66" charset="0"/>
              </a:rPr>
              <a:t> también tenemos </a:t>
            </a:r>
            <a:r>
              <a:rPr lang="es-ES" sz="1700" b="1" i="0" u="none" strike="noStrike" cap="none" baseline="0">
                <a:latin typeface="Cavolini" panose="03000502040302020204" pitchFamily="66" charset="0"/>
                <a:cs typeface="Cavolini" panose="03000502040302020204" pitchFamily="66" charset="0"/>
              </a:rPr>
              <a:t>derechos</a:t>
            </a:r>
            <a:r>
              <a:rPr lang="es-ES" sz="1700" b="0" i="0" u="none" strike="noStrike" cap="none" baseline="0">
                <a:latin typeface="Cavolini" panose="03000502040302020204" pitchFamily="66" charset="0"/>
                <a:cs typeface="Cavolini" panose="03000502040302020204" pitchFamily="66" charset="0"/>
              </a:rPr>
              <a:t>, es decir, condiciones de vida garantizadas para desarrollarnos de la mejor forma posible. así, todas las personas poseemos estos derechos desde que nacemos, por lo que son </a:t>
            </a:r>
            <a:r>
              <a:rPr lang="es-ES" sz="1700" b="1" i="0" u="none" strike="noStrike" cap="none" baseline="0">
                <a:latin typeface="Cavolini" panose="03000502040302020204" pitchFamily="66" charset="0"/>
                <a:cs typeface="Cavolini" panose="03000502040302020204" pitchFamily="66" charset="0"/>
              </a:rPr>
              <a:t>universales</a:t>
            </a:r>
            <a:r>
              <a:rPr lang="es-ES" sz="1700" b="0" i="0" u="none" strike="noStrike" cap="none" baseline="0">
                <a:latin typeface="Cavolini" panose="03000502040302020204" pitchFamily="66" charset="0"/>
                <a:cs typeface="Cavolini" panose="03000502040302020204" pitchFamily="66" charset="0"/>
              </a:rPr>
              <a:t>, es decir, corresponden a todas las personas sin importar sus diferencias.</a:t>
            </a:r>
            <a:endParaRPr lang="es-CL" sz="1700" cap="none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909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FE9B3B-DE15-4900-941F-15152490A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18518"/>
            <a:ext cx="5341252" cy="547674"/>
          </a:xfrm>
        </p:spPr>
        <p:txBody>
          <a:bodyPr>
            <a:normAutofit fontScale="90000"/>
          </a:bodyPr>
          <a:lstStyle/>
          <a:p>
            <a:r>
              <a:rPr lang="es-CL" dirty="0">
                <a:latin typeface="Modern Love" panose="04090805081005020601" pitchFamily="82" charset="0"/>
              </a:rPr>
              <a:t>Observa la imagen y responde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502CFE-86CD-4858-933E-463E5E1ABA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37252"/>
            <a:ext cx="5712313" cy="5320748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AutoNum type="arabicPeriod"/>
            </a:pPr>
            <a:r>
              <a:rPr lang="es-ES" sz="2300" b="0" i="0" u="none" strike="noStrike" cap="none" baseline="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¿qué responsabilidades y derechos tienen el niño y la madre? ______________________________________________________________________________________</a:t>
            </a:r>
          </a:p>
          <a:p>
            <a:pPr marL="457200" indent="-457200" algn="l">
              <a:buAutoNum type="arabicPeriod"/>
            </a:pPr>
            <a:r>
              <a:rPr lang="es-ES" sz="2300" b="0" i="0" u="none" strike="noStrike" cap="none" baseline="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completa las siguientes oraciones con </a:t>
            </a:r>
            <a:r>
              <a:rPr lang="es-ES" sz="2300" b="1" i="0" u="none" strike="noStrike" cap="none" baseline="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derechos</a:t>
            </a:r>
            <a:r>
              <a:rPr lang="es-ES" sz="2300" b="0" i="0" u="none" strike="noStrike" cap="none" baseline="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 </a:t>
            </a:r>
            <a:r>
              <a:rPr lang="es-ES" sz="2300" b="1" i="0" u="none" strike="noStrike" cap="none" baseline="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deberes</a:t>
            </a:r>
            <a:r>
              <a:rPr lang="es-ES" sz="2300" b="0" i="0" u="none" strike="noStrike" cap="none" baseline="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según corresponda. </a:t>
            </a:r>
          </a:p>
          <a:p>
            <a:pPr marL="0" indent="0" algn="l">
              <a:buNone/>
            </a:pPr>
            <a:r>
              <a:rPr lang="es-ES" sz="2300" b="0" i="0" u="none" strike="noStrike" cap="none" baseline="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poder estudiar y ser respetado por mi familia y amigos corresponde a mis ______________</a:t>
            </a:r>
          </a:p>
          <a:p>
            <a:pPr marL="0" indent="0" algn="l">
              <a:buNone/>
            </a:pPr>
            <a:r>
              <a:rPr lang="es-ES" sz="2300" cap="none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 tengo una mascota, cuidarla y quererla es parte de mis___________________</a:t>
            </a:r>
            <a:endParaRPr lang="es-ES" sz="2300" b="0" i="0" u="none" strike="noStrike" cap="none" baseline="0" dirty="0">
              <a:solidFill>
                <a:srgbClr val="0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457200" indent="-457200" algn="l">
              <a:buAutoNum type="arabicPeriod" startAt="3"/>
            </a:pPr>
            <a:r>
              <a:rPr lang="es-ES" sz="2300" b="0" i="0" u="none" strike="noStrike" cap="none" baseline="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¿qué sucedería si sólo exigiéramos nuestros derechos y no realizáramos nuestros deberes?</a:t>
            </a:r>
          </a:p>
          <a:p>
            <a:pPr marL="0" indent="0" algn="l">
              <a:buNone/>
            </a:pPr>
            <a:r>
              <a:rPr lang="es-ES" sz="2300" cap="none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_______________________________________	_______________________________________	_______________________________________</a:t>
            </a:r>
            <a:endParaRPr lang="es-ES" sz="2300" b="0" i="0" u="none" strike="noStrike" cap="none" baseline="0" dirty="0">
              <a:solidFill>
                <a:srgbClr val="0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457200" indent="-457200" algn="l">
              <a:buAutoNum type="arabicPeriod"/>
            </a:pPr>
            <a:endParaRPr lang="es-ES" sz="2000" b="0" i="0" u="none" strike="noStrike" baseline="0" dirty="0">
              <a:solidFill>
                <a:srgbClr val="000000"/>
              </a:solidFill>
              <a:latin typeface="TradeGothicLTStd-Light"/>
            </a:endParaRPr>
          </a:p>
          <a:p>
            <a:pPr marL="457200" indent="-457200" algn="l">
              <a:buAutoNum type="arabicPeriod"/>
            </a:pPr>
            <a:endParaRPr lang="es-ES" sz="2000" b="0" i="0" u="none" strike="noStrike" baseline="0" dirty="0">
              <a:solidFill>
                <a:srgbClr val="000000"/>
              </a:solidFill>
              <a:latin typeface="TradeGothicLTStd-Ligh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CA66D0C-9EBC-4541-882B-40F4D8304A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46" t="28092" r="42769" b="43792"/>
          <a:stretch/>
        </p:blipFill>
        <p:spPr>
          <a:xfrm>
            <a:off x="6793675" y="2298895"/>
            <a:ext cx="5130839" cy="226020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95406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E3254AE-C4CD-426D-A6E8-7FA13B0F88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Día Internacional de los Derechos del Niño | Fundación Una Voz por la  Infancia">
            <a:extLst>
              <a:ext uri="{FF2B5EF4-FFF2-40B4-BE49-F238E27FC236}">
                <a16:creationId xmlns:a16="http://schemas.microsoft.com/office/drawing/2014/main" id="{04A9F5F6-D1EE-4716-84CF-4F70F6A2C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7734" y="2456919"/>
            <a:ext cx="4770219" cy="3244450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F5C53434-A0C7-4A81-8EB0-D460DAD9BB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901C53E-C573-406B-8C38-663F48B64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4267" y="618517"/>
            <a:ext cx="5503959" cy="681771"/>
          </a:xfrm>
        </p:spPr>
        <p:txBody>
          <a:bodyPr>
            <a:normAutofit fontScale="90000"/>
          </a:bodyPr>
          <a:lstStyle/>
          <a:p>
            <a:r>
              <a:rPr lang="es-CL" dirty="0">
                <a:latin typeface="Modern Love" panose="04090805081005020601" pitchFamily="82" charset="0"/>
                <a:cs typeface="Cavolini" panose="03000502040302020204" pitchFamily="66" charset="0"/>
              </a:rPr>
              <a:t>LOS DERECHOS DEL NIÑO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5BA818-877B-488E-9561-DB7662545F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844062"/>
            <a:ext cx="4860493" cy="6013938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s-ES" sz="1400" cap="none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s-ES" sz="1400" b="0" i="0" u="none" strike="noStrike" cap="none" baseline="0" dirty="0">
                <a:latin typeface="Cavolini" panose="03000502040302020204" pitchFamily="66" charset="0"/>
                <a:cs typeface="Cavolini" panose="03000502040302020204" pitchFamily="66" charset="0"/>
              </a:rPr>
              <a:t>os derechos del niño, la niña y los adolescentes constituyen un compromiso internacional que impulsó la organización de las naciones unidas (</a:t>
            </a:r>
            <a:r>
              <a:rPr lang="es-ES" sz="1400" b="0" i="0" u="none" strike="noStrike" cap="none" baseline="0" dirty="0" err="1">
                <a:latin typeface="Cavolini" panose="03000502040302020204" pitchFamily="66" charset="0"/>
                <a:cs typeface="Cavolini" panose="03000502040302020204" pitchFamily="66" charset="0"/>
              </a:rPr>
              <a:t>onu</a:t>
            </a:r>
            <a:r>
              <a:rPr lang="es-ES" sz="1400" b="0" i="0" u="none" strike="noStrike" cap="none" baseline="0" dirty="0">
                <a:latin typeface="Cavolini" panose="03000502040302020204" pitchFamily="66" charset="0"/>
                <a:cs typeface="Cavolini" panose="03000502040302020204" pitchFamily="66" charset="0"/>
              </a:rPr>
              <a:t>), con el objetivo de proteger la infancia y la adolescencia frente a cualquier situación de carencia y abuso.</a:t>
            </a:r>
          </a:p>
          <a:p>
            <a:pPr algn="just">
              <a:lnSpc>
                <a:spcPct val="110000"/>
              </a:lnSpc>
            </a:pPr>
            <a:r>
              <a:rPr lang="es-ES" sz="1400" cap="none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s-ES" sz="1400" b="0" i="0" u="none" strike="noStrike" cap="none" baseline="0" dirty="0">
                <a:latin typeface="Cavolini" panose="03000502040302020204" pitchFamily="66" charset="0"/>
                <a:cs typeface="Cavolini" panose="03000502040302020204" pitchFamily="66" charset="0"/>
              </a:rPr>
              <a:t>hile firmó el acuerdo de la convención sobre los derechos del niño en 1990, la cual tiene como fin fomentar la protección, el crecimiento y el desarrollo de todos los niños en las mejores condiciones posibles.</a:t>
            </a:r>
          </a:p>
          <a:p>
            <a:pPr algn="just">
              <a:lnSpc>
                <a:spcPct val="110000"/>
              </a:lnSpc>
            </a:pPr>
            <a:r>
              <a:rPr lang="es-ES" sz="1400" cap="none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s-ES" sz="1400" b="0" i="0" u="none" strike="noStrike" cap="none" baseline="0" dirty="0">
                <a:latin typeface="Cavolini" panose="03000502040302020204" pitchFamily="66" charset="0"/>
                <a:cs typeface="Cavolini" panose="03000502040302020204" pitchFamily="66" charset="0"/>
              </a:rPr>
              <a:t>stos derechos obligan tanto a los adultos como al estado de chile a responsabilizarse por los niños y las niñas, para asegurar que puedan tener acceso a la educación, a la salud, a la expresión de sus ideas y sentimientos sin importar el color de piel, sexo, creencias o tradiciones, con el fin de que puedan crecer en un ambiente sano y seguro. </a:t>
            </a:r>
          </a:p>
          <a:p>
            <a:pPr algn="just">
              <a:lnSpc>
                <a:spcPct val="110000"/>
              </a:lnSpc>
            </a:pPr>
            <a:r>
              <a:rPr lang="es-ES" sz="1400" b="0" i="0" u="none" strike="noStrike" cap="none" baseline="0" dirty="0">
                <a:latin typeface="Cavolini" panose="03000502040302020204" pitchFamily="66" charset="0"/>
                <a:cs typeface="Cavolini" panose="03000502040302020204" pitchFamily="66" charset="0"/>
              </a:rPr>
              <a:t>Estos</a:t>
            </a:r>
            <a:r>
              <a:rPr lang="es-ES" sz="1400" cap="none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s-ES" sz="1400" b="0" i="0" u="none" strike="noStrike" cap="none" baseline="0" dirty="0">
                <a:latin typeface="Cavolini" panose="03000502040302020204" pitchFamily="66" charset="0"/>
                <a:cs typeface="Cavolini" panose="03000502040302020204" pitchFamily="66" charset="0"/>
              </a:rPr>
              <a:t>derechos son universales y también inalienables, es decir, no se pierden </a:t>
            </a:r>
            <a:r>
              <a:rPr lang="es-CL" sz="1400" b="0" i="0" u="none" strike="noStrike" cap="none" baseline="0" dirty="0">
                <a:latin typeface="Cavolini" panose="03000502040302020204" pitchFamily="66" charset="0"/>
                <a:cs typeface="Cavolini" panose="03000502040302020204" pitchFamily="66" charset="0"/>
              </a:rPr>
              <a:t>ni se quitan.</a:t>
            </a:r>
            <a:endParaRPr lang="es-CL" sz="1400" cap="none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380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DDE267B-E820-4910-868D-BA40CFB936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-9523"/>
            <a:ext cx="10058400" cy="6867522"/>
          </a:xfrm>
          <a:custGeom>
            <a:avLst/>
            <a:gdLst>
              <a:gd name="connsiteX0" fmla="*/ 1263465 w 10058400"/>
              <a:gd name="connsiteY0" fmla="*/ 0 h 6867522"/>
              <a:gd name="connsiteX1" fmla="*/ 8794935 w 10058400"/>
              <a:gd name="connsiteY1" fmla="*/ 0 h 6867522"/>
              <a:gd name="connsiteX2" fmla="*/ 8909975 w 10058400"/>
              <a:gd name="connsiteY2" fmla="*/ 132807 h 6867522"/>
              <a:gd name="connsiteX3" fmla="*/ 10058400 w 10058400"/>
              <a:gd name="connsiteY3" fmla="*/ 3331845 h 6867522"/>
              <a:gd name="connsiteX4" fmla="*/ 8751905 w 10058400"/>
              <a:gd name="connsiteY4" fmla="*/ 6713366 h 6867522"/>
              <a:gd name="connsiteX5" fmla="*/ 8604930 w 10058400"/>
              <a:gd name="connsiteY5" fmla="*/ 6867522 h 6867522"/>
              <a:gd name="connsiteX6" fmla="*/ 1453470 w 10058400"/>
              <a:gd name="connsiteY6" fmla="*/ 6867522 h 6867522"/>
              <a:gd name="connsiteX7" fmla="*/ 1306495 w 10058400"/>
              <a:gd name="connsiteY7" fmla="*/ 6713366 h 6867522"/>
              <a:gd name="connsiteX8" fmla="*/ 0 w 10058400"/>
              <a:gd name="connsiteY8" fmla="*/ 3331845 h 6867522"/>
              <a:gd name="connsiteX9" fmla="*/ 1148425 w 10058400"/>
              <a:gd name="connsiteY9" fmla="*/ 132807 h 6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8400" h="6867522">
                <a:moveTo>
                  <a:pt x="1263465" y="0"/>
                </a:moveTo>
                <a:lnTo>
                  <a:pt x="8794935" y="0"/>
                </a:lnTo>
                <a:lnTo>
                  <a:pt x="8909975" y="132807"/>
                </a:lnTo>
                <a:cubicBezTo>
                  <a:pt x="9627420" y="1002149"/>
                  <a:pt x="10058400" y="2116667"/>
                  <a:pt x="10058400" y="3331845"/>
                </a:cubicBezTo>
                <a:cubicBezTo>
                  <a:pt x="10058400" y="4633822"/>
                  <a:pt x="9563653" y="5820244"/>
                  <a:pt x="8751905" y="6713366"/>
                </a:cubicBezTo>
                <a:lnTo>
                  <a:pt x="8604930" y="6867522"/>
                </a:lnTo>
                <a:lnTo>
                  <a:pt x="1453470" y="6867522"/>
                </a:lnTo>
                <a:lnTo>
                  <a:pt x="1306495" y="6713366"/>
                </a:lnTo>
                <a:cubicBezTo>
                  <a:pt x="494747" y="5820244"/>
                  <a:pt x="0" y="4633822"/>
                  <a:pt x="0" y="3331845"/>
                </a:cubicBezTo>
                <a:cubicBezTo>
                  <a:pt x="0" y="2116667"/>
                  <a:pt x="430980" y="1002149"/>
                  <a:pt x="1148425" y="132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3E25D7-C2F8-445D-AA42-C1163028D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7BEE975-AA39-4CDF-8055-A90F668403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15" t="19062" r="39538" b="14649"/>
          <a:stretch/>
        </p:blipFill>
        <p:spPr>
          <a:xfrm>
            <a:off x="3204381" y="965201"/>
            <a:ext cx="5783238" cy="491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29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253757-4C51-4F7E-AFD2-A5E1656F2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Responde la siguiente actividad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7B25F13-D18E-472A-8B27-7F4E9A41709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5969" t="52892" r="38528" b="27799"/>
          <a:stretch/>
        </p:blipFill>
        <p:spPr>
          <a:xfrm>
            <a:off x="936598" y="2349306"/>
            <a:ext cx="10318804" cy="2461845"/>
          </a:xfrm>
        </p:spPr>
      </p:pic>
    </p:spTree>
    <p:extLst>
      <p:ext uri="{BB962C8B-B14F-4D97-AF65-F5344CB8AC3E}">
        <p14:creationId xmlns:p14="http://schemas.microsoft.com/office/powerpoint/2010/main" val="29390742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377</Words>
  <Application>Microsoft Office PowerPoint</Application>
  <PresentationFormat>Panorámica</PresentationFormat>
  <Paragraphs>19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Cavolini</vt:lpstr>
      <vt:lpstr>Modern Love</vt:lpstr>
      <vt:lpstr>TradeGothicLTStd-Light</vt:lpstr>
      <vt:lpstr>Tw Cen MT</vt:lpstr>
      <vt:lpstr>Gota</vt:lpstr>
      <vt:lpstr>Los derechos de las niñas y niños</vt:lpstr>
      <vt:lpstr>Mis derechos</vt:lpstr>
      <vt:lpstr>Presentación de PowerPoint</vt:lpstr>
      <vt:lpstr>Observa la imagen y responde</vt:lpstr>
      <vt:lpstr>LOS DERECHOS DEL NIÑO</vt:lpstr>
      <vt:lpstr>Presentación de PowerPoint</vt:lpstr>
      <vt:lpstr>Responde la siguiente actividad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derechos de las niñas y niños</dc:title>
  <dc:creator>Carlos Sotelo Pedrero</dc:creator>
  <cp:lastModifiedBy>M. Eugenia Lucero</cp:lastModifiedBy>
  <cp:revision>6</cp:revision>
  <dcterms:created xsi:type="dcterms:W3CDTF">2020-10-28T16:08:35Z</dcterms:created>
  <dcterms:modified xsi:type="dcterms:W3CDTF">2021-11-08T12:42:27Z</dcterms:modified>
</cp:coreProperties>
</file>